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92" d="100"/>
          <a:sy n="19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74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07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50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29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15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87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53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6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80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93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688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FC5A6-9A28-4D41-9E61-16CBE267157C}" type="datetimeFigureOut">
              <a:rPr lang="it-IT" smtClean="0"/>
              <a:t>10/02/22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B9613-D534-F849-A62D-A4C235CA3FE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69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6790"/>
            <a:ext cx="7772400" cy="1129631"/>
          </a:xfrm>
        </p:spPr>
        <p:txBody>
          <a:bodyPr>
            <a:normAutofit/>
          </a:bodyPr>
          <a:lstStyle/>
          <a:p>
            <a:r>
              <a:rPr lang="it-IT" sz="2400" dirty="0" smtClean="0"/>
              <a:t>VIOLENZA</a:t>
            </a:r>
            <a:br>
              <a:rPr lang="it-IT" sz="2400" dirty="0" smtClean="0"/>
            </a:br>
            <a:r>
              <a:rPr lang="it-IT" sz="1800" dirty="0" smtClean="0"/>
              <a:t>RAPPRESENTAZIONI </a:t>
            </a:r>
            <a:r>
              <a:rPr lang="mr-IN" sz="1800" dirty="0" smtClean="0"/>
              <a:t>–</a:t>
            </a:r>
            <a:r>
              <a:rPr lang="it-IT" sz="1800" dirty="0" smtClean="0"/>
              <a:t> </a:t>
            </a:r>
            <a:r>
              <a:rPr lang="it-IT" sz="1800" dirty="0" smtClean="0"/>
              <a:t>STEREOTIPI</a:t>
            </a:r>
            <a:r>
              <a:rPr lang="it-IT" sz="1800" dirty="0" smtClean="0"/>
              <a:t> </a:t>
            </a:r>
            <a:r>
              <a:rPr lang="it-IT" sz="1800" dirty="0" smtClean="0"/>
              <a:t>- PRATICHE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784684"/>
            <a:ext cx="6400800" cy="3854116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4" name="Immagine 3" descr="tiziano-padova-marito-geloso_th-Quando un uomo geloso che aveva accoltellato ingiustamente la mogli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210" y="1176422"/>
            <a:ext cx="4771479" cy="550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77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8123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VIOLENZA E DISCIPLINE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72761"/>
            <a:ext cx="8229600" cy="5996564"/>
          </a:xfrm>
        </p:spPr>
        <p:txBody>
          <a:bodyPr>
            <a:normAutofit/>
          </a:bodyPr>
          <a:lstStyle/>
          <a:p>
            <a:endParaRPr lang="it-IT" sz="1800" dirty="0" smtClean="0"/>
          </a:p>
          <a:p>
            <a:r>
              <a:rPr lang="it-IT" sz="1800" dirty="0" smtClean="0"/>
              <a:t>CONCETTO DI ‘COMFORT HISTORY’ , CONCETTO DI EVOLUZIONE (DIMINUZIONE DELLA VIOLENZA): PSICOLOGIA </a:t>
            </a:r>
            <a:r>
              <a:rPr lang="mr-IN" sz="1800" dirty="0" smtClean="0"/>
              <a:t>–</a:t>
            </a:r>
            <a:r>
              <a:rPr lang="it-IT" sz="1800" dirty="0" smtClean="0"/>
              <a:t> SOCIOLOGIA STORICA </a:t>
            </a:r>
            <a:r>
              <a:rPr lang="mr-IN" sz="1800" dirty="0" smtClean="0"/>
              <a:t>–</a:t>
            </a:r>
            <a:r>
              <a:rPr lang="it-IT" sz="1800" dirty="0" smtClean="0"/>
              <a:t> ANTROPOLOGIA </a:t>
            </a:r>
            <a:r>
              <a:rPr lang="mr-IN" sz="1800" dirty="0" smtClean="0"/>
              <a:t>–</a:t>
            </a:r>
            <a:r>
              <a:rPr lang="it-IT" sz="1800" dirty="0" smtClean="0"/>
              <a:t> SCIENZE COMPORTAMENTALI - NEUROSCIENZE</a:t>
            </a:r>
          </a:p>
          <a:p>
            <a:r>
              <a:rPr lang="it-IT" sz="1800" dirty="0" smtClean="0"/>
              <a:t>FREUD (CONTROLLO AGGRESSIVITA’) UOMO MEDIEVALE (VIOLENZA COME PASSIONE)</a:t>
            </a:r>
          </a:p>
          <a:p>
            <a:r>
              <a:rPr lang="it-IT" sz="1800" dirty="0" smtClean="0"/>
              <a:t>M. WEBER E IL MONOPOLIO DELLA VIOLENZA- N. ELIAS E IL PROCESSO DI CIVILIZZAZIONE (CONTROLLO DELLE EMOZIONI) TRAMITE DISCIPLINAMENTO DELLO STATO (IN REALTA’ ALCUNI ESEMPI SUGGERISCONO IL CONTRARIO)</a:t>
            </a:r>
          </a:p>
          <a:p>
            <a:r>
              <a:rPr lang="it-IT" sz="1800" dirty="0" smtClean="0"/>
              <a:t>INFLUENZA DELL’ANTROPOLOGIA (CONTROLLO VIOLENZA IN SOCIETA’ TRADIZIONALI) NEL SOTTOLINEARE IL RUOLO DELLA PACE E L’UTILIZZO DI RITI</a:t>
            </a:r>
          </a:p>
          <a:p>
            <a:r>
              <a:rPr lang="it-IT" sz="1800" dirty="0" smtClean="0"/>
              <a:t>SCIENZE COMPORTAMENTALI: RUOLO DEL CONTESTO E DELLE MICROANALISI (C. BROWNING, ORDINARY MEN</a:t>
            </a:r>
            <a:r>
              <a:rPr lang="mr-IN" sz="1800" dirty="0" smtClean="0"/>
              <a:t>…</a:t>
            </a:r>
            <a:r>
              <a:rPr lang="it-IT" sz="1800" dirty="0" smtClean="0"/>
              <a:t>)</a:t>
            </a:r>
          </a:p>
          <a:p>
            <a:r>
              <a:rPr lang="it-IT" sz="1800" dirty="0" smtClean="0"/>
              <a:t>NEUROSCIENZE: RUOLO DEL CONTESTO SULLA PREDISPOSIZIONE GENETICA </a:t>
            </a:r>
            <a:r>
              <a:rPr lang="mr-IN" sz="1800" dirty="0" smtClean="0"/>
              <a:t>–</a:t>
            </a:r>
            <a:r>
              <a:rPr lang="it-IT" sz="1800" dirty="0" smtClean="0"/>
              <a:t> MA SUL PIANO STORICO? D. LORD SMAIL</a:t>
            </a:r>
          </a:p>
          <a:p>
            <a:r>
              <a:rPr lang="it-IT" sz="1800" dirty="0" smtClean="0"/>
              <a:t>OGGI: PACE E GIUSTIZIA COME INDICATORI DI UNA SOCIETA’ MIGLIORE? TENSIONE TRA I DUE CONCETTI - MEDIOEVO: VIOLENZA PER SENTIMENTO DI INGIUSTIZIA - NAZISMO E GUERRE CIVILI DENOTANO IL CONTRARIO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530228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2993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STORIA E VIOLENZA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04576"/>
            <a:ext cx="8229600" cy="5321588"/>
          </a:xfrm>
        </p:spPr>
        <p:txBody>
          <a:bodyPr>
            <a:normAutofit/>
          </a:bodyPr>
          <a:lstStyle/>
          <a:p>
            <a:r>
              <a:rPr lang="it-IT" sz="1400" dirty="0" smtClean="0"/>
              <a:t>IMPORTANZA DEL CASE-STUDY PER INDIVIDUARE LO SPECIFICO CONTESTO E COME SI MUOVONO LE EMOZIONI RISPETTO ALLA VIOLENZA</a:t>
            </a:r>
          </a:p>
          <a:p>
            <a:r>
              <a:rPr lang="it-IT" sz="1400" dirty="0" smtClean="0"/>
              <a:t>LA VIOLENZA E’ UN PRODOTTO DELLE RELAZIONI SOCIALI E NON INDIVIDUALI. </a:t>
            </a:r>
          </a:p>
          <a:p>
            <a:r>
              <a:rPr lang="it-IT" sz="1400" dirty="0" smtClean="0"/>
              <a:t>E COSI’ I SUOI CAMBIAMENTI CHE SUGGERISCONO TRASFORMZIONI PROFONDE </a:t>
            </a:r>
          </a:p>
          <a:p>
            <a:r>
              <a:rPr lang="it-IT" sz="1400" dirty="0" smtClean="0"/>
              <a:t>COME NEL CASO DELL’AFFERMARSI DI UNA CIVIL SOCIETY</a:t>
            </a:r>
          </a:p>
          <a:p>
            <a:r>
              <a:rPr lang="it-IT" sz="1400" dirty="0" smtClean="0"/>
              <a:t>ESIGENZA DI RIDEFINIRE IL CONCETTO DI STATO E IL SUO RAPPORTO CON LA SOCIETA’ </a:t>
            </a:r>
            <a:r>
              <a:rPr lang="mr-IN" sz="1400" dirty="0" smtClean="0"/>
              <a:t>–</a:t>
            </a:r>
            <a:r>
              <a:rPr lang="it-IT" sz="1400" dirty="0" smtClean="0"/>
              <a:t> SONO LE RELAZIONI INTERNE ALLA SOCIETA’ AD ESSERE DECISIVE</a:t>
            </a:r>
          </a:p>
          <a:p>
            <a:r>
              <a:rPr lang="it-IT" sz="1400" dirty="0" smtClean="0"/>
              <a:t>RUOLO DELL’AMBIENTE</a:t>
            </a:r>
          </a:p>
          <a:p>
            <a:r>
              <a:rPr lang="it-IT" sz="1400" dirty="0" smtClean="0"/>
              <a:t>RUOLO DELLA POLITICA E DELLE SUE RELAZIONI CON LE INIMICIZIE</a:t>
            </a:r>
          </a:p>
          <a:p>
            <a:r>
              <a:rPr lang="it-IT" sz="1400" dirty="0" smtClean="0"/>
              <a:t>INIMICIZIA: CONCETTO IMPORTANTE NEL MEDIOEVO E PRIMA ETA’ MODERNA</a:t>
            </a:r>
          </a:p>
          <a:p>
            <a:r>
              <a:rPr lang="it-IT" sz="1400" dirty="0" smtClean="0"/>
              <a:t>IMPORTANZA DEL TERMINE “SOCIETA’”</a:t>
            </a:r>
          </a:p>
          <a:p>
            <a:endParaRPr lang="it-IT" sz="1400" dirty="0"/>
          </a:p>
        </p:txBody>
      </p:sp>
      <p:pic>
        <p:nvPicPr>
          <p:cNvPr id="5" name="Immagine 4" descr="Murder, Mayhem and a very small Penis. Medievalists.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286" y="3558817"/>
            <a:ext cx="2413000" cy="32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1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8559"/>
            <a:ext cx="8229600" cy="66292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UN CONCETTO SFUGGENTE?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0253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it-IT" sz="1800" dirty="0" smtClean="0"/>
              <a:t>NON ESISTE UN ACCORDO TRA STUDIOSI</a:t>
            </a:r>
          </a:p>
          <a:p>
            <a:r>
              <a:rPr lang="it-IT" sz="1800" dirty="0" smtClean="0"/>
              <a:t>PROBLEMI CONNESSI ALLA SUA RAPPRESENTAZIONE E ALLE MOLTEPLICI FORME DI NARRAZIONE</a:t>
            </a:r>
          </a:p>
          <a:p>
            <a:r>
              <a:rPr lang="it-IT" sz="1800" dirty="0" smtClean="0"/>
              <a:t>ORIGINE ETIMOLOGICA LATINA: VIOLENZA COME FORZA INCONTROLLATA, IMPETO </a:t>
            </a:r>
            <a:r>
              <a:rPr lang="mr-IN" sz="1800" dirty="0" smtClean="0"/>
              <a:t>–</a:t>
            </a:r>
            <a:r>
              <a:rPr lang="it-IT" sz="1800" dirty="0" smtClean="0"/>
              <a:t> MA SI SOVRAPPONE A QUELLO DI ‘VIOLARE’ CIOE’ DI VIOLAZIONE</a:t>
            </a:r>
          </a:p>
          <a:p>
            <a:r>
              <a:rPr lang="it-IT" sz="1800" dirty="0" smtClean="0"/>
              <a:t>L’USO RESTRITTIVO DEL TERMINE VIOLENZA SI ASSOCIA AD UN ATTO DI FORZA FISICA</a:t>
            </a:r>
          </a:p>
          <a:p>
            <a:r>
              <a:rPr lang="it-IT" sz="1800" dirty="0" smtClean="0"/>
              <a:t>MA E’ ANCHE UTILIZZATO IN SENSO ESTENSIVO PER INDICARE UN VASTO SPETTRO DI COMPORTAMENTI CHE VIOLANO EMOZIONI E DIRITTI</a:t>
            </a:r>
          </a:p>
          <a:p>
            <a:r>
              <a:rPr lang="it-IT" sz="1800" dirty="0" smtClean="0"/>
              <a:t>L’APPROCCIO MINIMALISTA E RESTRITTIVO CONSIDERA LA VIOLENZA COME UN ATTO DI FORZA FISICA </a:t>
            </a:r>
            <a:r>
              <a:rPr lang="mr-IN" sz="1800" dirty="0" smtClean="0"/>
              <a:t>–</a:t>
            </a:r>
            <a:r>
              <a:rPr lang="it-IT" sz="1800" dirty="0" smtClean="0"/>
              <a:t> OPPURE, ALL’INCONTRARIO, </a:t>
            </a:r>
            <a:r>
              <a:rPr lang="it-IT" sz="1800" dirty="0" smtClean="0"/>
              <a:t>UN APPROCCIO INCLUSIVO E PERCIO’ ESTENSIVO DEL CONCETTO DI VIOLENZA</a:t>
            </a:r>
          </a:p>
          <a:p>
            <a:r>
              <a:rPr lang="it-IT" sz="1800" dirty="0" smtClean="0"/>
              <a:t>IL PRIMO PRIVILEGIA L’AUTORE DELLA VIOLENZA, MENTRE IL SECONDO SI SOFFERMA SULLA VITTIMA, SUL SUO PUNTO DI VISTA MA ANCHE SUL SUO EFFETTIVO RUOLO NEL CONFLITTO</a:t>
            </a:r>
          </a:p>
          <a:p>
            <a:r>
              <a:rPr lang="it-IT" sz="1800" dirty="0" smtClean="0"/>
              <a:t>ENTRAMBI GLI APPROCCI NON POSSONO IGNORARE LE TERZE PARTI E IL CONTESTO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95620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627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ALCUNE ESEMPLIFICAZIONI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4056"/>
            <a:ext cx="8229600" cy="5122107"/>
          </a:xfrm>
        </p:spPr>
        <p:txBody>
          <a:bodyPr>
            <a:normAutofit lnSpcReduction="10000"/>
          </a:bodyPr>
          <a:lstStyle/>
          <a:p>
            <a:r>
              <a:rPr lang="it-IT" sz="1800" dirty="0" smtClean="0"/>
              <a:t>I FATTI GIUSTIFICATIVI SUL PIANO PROCESSUALE: PROVOCAZIONE, LEGITTIMA DIFESA, ECCESSO DI DIFESA. TERZA PARTE CHE DECIDE, MA CONTESTO</a:t>
            </a:r>
          </a:p>
          <a:p>
            <a:r>
              <a:rPr lang="it-IT" sz="1800" dirty="0" smtClean="0"/>
              <a:t>CASO KYLE RITTENHOUSE (2020) </a:t>
            </a:r>
            <a:r>
              <a:rPr lang="mr-IN" sz="1800" dirty="0" smtClean="0"/>
              <a:t>–</a:t>
            </a:r>
            <a:r>
              <a:rPr lang="it-IT" sz="1800" dirty="0" smtClean="0"/>
              <a:t> UCCISIONE DI DUE ATTIVISTI ANTIRAZZISMO </a:t>
            </a:r>
            <a:r>
              <a:rPr lang="mr-IN" sz="1800" dirty="0" smtClean="0"/>
              <a:t>–</a:t>
            </a:r>
            <a:r>
              <a:rPr lang="it-IT" sz="1800" dirty="0" smtClean="0"/>
              <a:t> GIURIA DEL WISCONSIN SI PRONUNCIA PER LA LEGITTIMA DIFESA </a:t>
            </a:r>
            <a:r>
              <a:rPr lang="mr-IN" sz="1800" dirty="0" smtClean="0"/>
              <a:t>–</a:t>
            </a:r>
            <a:r>
              <a:rPr lang="it-IT" sz="1800" dirty="0" smtClean="0"/>
              <a:t> COME INTERPRETARE?</a:t>
            </a:r>
          </a:p>
          <a:p>
            <a:r>
              <a:rPr lang="it-IT" sz="1800" dirty="0" smtClean="0"/>
              <a:t>TEMA DEL ‘FURORE’ E DELLA MONOMANIA (ART. 64 DEL CODICE NAPOLEONICO)</a:t>
            </a:r>
          </a:p>
          <a:p>
            <a:r>
              <a:rPr lang="it-IT" sz="1800" dirty="0" smtClean="0"/>
              <a:t>IL TEMA DELL’ONORE (DELITTO D’ONORE </a:t>
            </a:r>
            <a:r>
              <a:rPr lang="mr-IN" sz="1800" dirty="0" smtClean="0"/>
              <a:t>–</a:t>
            </a:r>
            <a:r>
              <a:rPr lang="it-IT" sz="1800" dirty="0" smtClean="0"/>
              <a:t> INFANTICIDIO)</a:t>
            </a:r>
          </a:p>
          <a:p>
            <a:r>
              <a:rPr lang="it-IT" sz="1800" dirty="0" smtClean="0"/>
              <a:t>FEMMINICIDIO</a:t>
            </a:r>
          </a:p>
          <a:p>
            <a:r>
              <a:rPr lang="it-IT" sz="1800" dirty="0" smtClean="0"/>
              <a:t>IL REATO DI STUPRO: DELITTO CONTRO LA FAMIGLIA O CONTRO LA PERSONA?</a:t>
            </a:r>
          </a:p>
          <a:p>
            <a:r>
              <a:rPr lang="it-IT" sz="1800" dirty="0" smtClean="0"/>
              <a:t>IMPORTANZA DELLA TERZA PARTE MA ANCHE DEL CONTESTO</a:t>
            </a:r>
          </a:p>
          <a:p>
            <a:r>
              <a:rPr lang="it-IT" sz="1800" dirty="0" smtClean="0"/>
              <a:t>ESEMPLIFICAZIONE DI UN INFANTICIDIO </a:t>
            </a:r>
            <a:r>
              <a:rPr lang="mr-IN" sz="1800" dirty="0" smtClean="0"/>
              <a:t>–</a:t>
            </a:r>
            <a:r>
              <a:rPr lang="it-IT" sz="1800" dirty="0" smtClean="0"/>
              <a:t> MENEGHINA MARCOLONGO, PADOVANO NEL 1727. PAROLE DEL SUO AVVOCATO:</a:t>
            </a:r>
          </a:p>
          <a:p>
            <a:r>
              <a:rPr lang="it-IT" sz="1800" dirty="0" smtClean="0"/>
              <a:t>“Non </a:t>
            </a:r>
            <a:r>
              <a:rPr lang="it-IT" sz="1800" dirty="0"/>
              <a:t>è sempre la sola forza di fatto che meritatamente soggiace alla censura di gravissimo tribunale; vi è altro genere di violenza che rapitrice dell’altrui volontà pure non va dissimile dalla forza. Né può negarsi che assediata dalle blandizie la pudicizia, sia ella </a:t>
            </a:r>
            <a:r>
              <a:rPr lang="it-IT" sz="1800"/>
              <a:t>dall’assalitore </a:t>
            </a:r>
            <a:r>
              <a:rPr lang="it-IT" sz="1800" smtClean="0"/>
              <a:t>violentemente rapita</a:t>
            </a:r>
            <a:r>
              <a:rPr lang="it-IT" sz="1800" dirty="0"/>
              <a:t>. Ed allora si fa più grave un simile delitto quando viene commesso da chi ha debito di </a:t>
            </a:r>
            <a:r>
              <a:rPr lang="it-IT" sz="1800" dirty="0" smtClean="0"/>
              <a:t>custodirla”.</a:t>
            </a:r>
            <a:endParaRPr lang="it-IT" sz="1800" dirty="0"/>
          </a:p>
          <a:p>
            <a:endParaRPr lang="it-IT" sz="1800" dirty="0" smtClean="0"/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64020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613</Words>
  <Application>Microsoft Macintosh PowerPoint</Application>
  <PresentationFormat>Presentazione su schermo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VIOLENZA RAPPRESENTAZIONI – STEREOTIPI - PRATICHE</vt:lpstr>
      <vt:lpstr>VIOLENZA E DISCIPLINE</vt:lpstr>
      <vt:lpstr>STORIA E VIOLENZA</vt:lpstr>
      <vt:lpstr>UN CONCETTO SFUGGENTE?</vt:lpstr>
      <vt:lpstr>ALCUNE ESEMPLIFICAZIONI</vt:lpstr>
    </vt:vector>
  </TitlesOfParts>
  <Company>CP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VIOLENZA RAPPRESENTAZIONI – NARRAZIONI - PRATICHE</dc:title>
  <dc:creator>Claudio Povolo</dc:creator>
  <cp:lastModifiedBy>Claudio Povolo</cp:lastModifiedBy>
  <cp:revision>24</cp:revision>
  <dcterms:created xsi:type="dcterms:W3CDTF">2022-02-07T10:19:45Z</dcterms:created>
  <dcterms:modified xsi:type="dcterms:W3CDTF">2022-02-10T18:36:15Z</dcterms:modified>
</cp:coreProperties>
</file>