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0" r:id="rId3"/>
    <p:sldId id="284" r:id="rId4"/>
    <p:sldId id="323" r:id="rId5"/>
    <p:sldId id="286" r:id="rId6"/>
    <p:sldId id="290" r:id="rId7"/>
    <p:sldId id="319" r:id="rId8"/>
    <p:sldId id="325" r:id="rId9"/>
    <p:sldId id="326" r:id="rId10"/>
    <p:sldId id="328" r:id="rId11"/>
    <p:sldId id="327" r:id="rId12"/>
    <p:sldId id="329" r:id="rId13"/>
    <p:sldId id="318" r:id="rId14"/>
    <p:sldId id="294" r:id="rId15"/>
    <p:sldId id="263" r:id="rId16"/>
    <p:sldId id="296" r:id="rId17"/>
    <p:sldId id="264" r:id="rId18"/>
    <p:sldId id="298" r:id="rId19"/>
    <p:sldId id="324" r:id="rId20"/>
    <p:sldId id="300" r:id="rId21"/>
    <p:sldId id="265" r:id="rId22"/>
    <p:sldId id="271" r:id="rId23"/>
    <p:sldId id="272" r:id="rId24"/>
    <p:sldId id="302" r:id="rId25"/>
    <p:sldId id="303" r:id="rId26"/>
    <p:sldId id="304" r:id="rId27"/>
    <p:sldId id="305" r:id="rId28"/>
    <p:sldId id="308" r:id="rId29"/>
    <p:sldId id="306" r:id="rId30"/>
    <p:sldId id="307" r:id="rId31"/>
    <p:sldId id="309" r:id="rId32"/>
    <p:sldId id="310"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35" d="100"/>
          <a:sy n="135" d="100"/>
        </p:scale>
        <p:origin x="-128" y="-1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4A8B9-4481-45B5-AB40-B264CFD94498}" type="doc">
      <dgm:prSet loTypeId="urn:microsoft.com/office/officeart/2005/8/layout/process1" loCatId="process" qsTypeId="urn:microsoft.com/office/officeart/2005/8/quickstyle/simple5" qsCatId="simple" csTypeId="urn:microsoft.com/office/officeart/2005/8/colors/accent2_2" csCatId="accent2" phldr="1"/>
      <dgm:spPr/>
    </dgm:pt>
    <dgm:pt modelId="{6A78CB1B-9A25-4F8C-992F-D8074BCC743D}">
      <dgm:prSet phldrT="[Testo]"/>
      <dgm:spPr>
        <a:solidFill>
          <a:srgbClr val="FF0000"/>
        </a:solidFill>
      </dgm:spPr>
      <dgm:t>
        <a:bodyPr/>
        <a:lstStyle/>
        <a:p>
          <a:r>
            <a:rPr lang="it-IT" dirty="0" smtClean="0"/>
            <a:t>CONSIGLIO DEI DIECI</a:t>
          </a:r>
          <a:endParaRPr lang="it-IT" dirty="0"/>
        </a:p>
      </dgm:t>
    </dgm:pt>
    <dgm:pt modelId="{AF1F81FB-9E8A-460C-A295-AE07C572C0F3}" type="parTrans" cxnId="{7AD293A9-F03B-4DB2-8394-FC708193C220}">
      <dgm:prSet/>
      <dgm:spPr/>
      <dgm:t>
        <a:bodyPr/>
        <a:lstStyle/>
        <a:p>
          <a:endParaRPr lang="it-IT"/>
        </a:p>
      </dgm:t>
    </dgm:pt>
    <dgm:pt modelId="{A3CD23FB-A5EC-4AEE-AB8B-DC08CA093C41}" type="sibTrans" cxnId="{7AD293A9-F03B-4DB2-8394-FC708193C220}">
      <dgm:prSet/>
      <dgm:spPr>
        <a:solidFill>
          <a:srgbClr val="FF0000"/>
        </a:solidFill>
      </dgm:spPr>
      <dgm:t>
        <a:bodyPr/>
        <a:lstStyle/>
        <a:p>
          <a:endParaRPr lang="it-IT"/>
        </a:p>
      </dgm:t>
    </dgm:pt>
    <dgm:pt modelId="{0BE07913-7EFD-424E-B07A-4B400C4709F2}">
      <dgm:prSet phldrT="[Testo]"/>
      <dgm:spPr>
        <a:solidFill>
          <a:srgbClr val="FF0000"/>
        </a:solidFill>
      </dgm:spPr>
      <dgm:t>
        <a:bodyPr/>
        <a:lstStyle/>
        <a:p>
          <a:r>
            <a:rPr lang="it-IT" dirty="0" smtClean="0"/>
            <a:t>BANDO DA TUTTO IL DOMINIO (E ANCHE FUORI)</a:t>
          </a:r>
          <a:endParaRPr lang="it-IT" dirty="0"/>
        </a:p>
      </dgm:t>
    </dgm:pt>
    <dgm:pt modelId="{274C1EE7-6F3C-4B17-A1D5-CC59F36D79CF}" type="parTrans" cxnId="{5EA05740-1372-4C47-912A-3058DDCF4445}">
      <dgm:prSet/>
      <dgm:spPr/>
      <dgm:t>
        <a:bodyPr/>
        <a:lstStyle/>
        <a:p>
          <a:endParaRPr lang="it-IT"/>
        </a:p>
      </dgm:t>
    </dgm:pt>
    <dgm:pt modelId="{632AF23F-A3DF-44FC-8A43-CFA994DAC504}" type="sibTrans" cxnId="{5EA05740-1372-4C47-912A-3058DDCF4445}">
      <dgm:prSet/>
      <dgm:spPr>
        <a:solidFill>
          <a:srgbClr val="FF0000"/>
        </a:solidFill>
      </dgm:spPr>
      <dgm:t>
        <a:bodyPr/>
        <a:lstStyle/>
        <a:p>
          <a:endParaRPr lang="it-IT"/>
        </a:p>
      </dgm:t>
    </dgm:pt>
    <dgm:pt modelId="{7FA2F60F-1370-4C3E-B131-CDA396514BF8}">
      <dgm:prSet phldrT="[Testo]"/>
      <dgm:spPr>
        <a:solidFill>
          <a:srgbClr val="FF0000"/>
        </a:solidFill>
      </dgm:spPr>
      <dgm:t>
        <a:bodyPr/>
        <a:lstStyle/>
        <a:p>
          <a:r>
            <a:rPr lang="it-IT" dirty="0" smtClean="0"/>
            <a:t>TAGLIE – PREMI – «VOCI LIBERAR BANDITO»</a:t>
          </a:r>
          <a:endParaRPr lang="it-IT" dirty="0"/>
        </a:p>
      </dgm:t>
    </dgm:pt>
    <dgm:pt modelId="{57A542DB-CB3C-4B17-A406-18DA23613CC7}" type="parTrans" cxnId="{69569FCC-1B31-4482-AF1E-53C446893000}">
      <dgm:prSet/>
      <dgm:spPr/>
      <dgm:t>
        <a:bodyPr/>
        <a:lstStyle/>
        <a:p>
          <a:endParaRPr lang="it-IT"/>
        </a:p>
      </dgm:t>
    </dgm:pt>
    <dgm:pt modelId="{155E4049-951A-4A41-8CB3-5A09890F8C23}" type="sibTrans" cxnId="{69569FCC-1B31-4482-AF1E-53C446893000}">
      <dgm:prSet/>
      <dgm:spPr>
        <a:solidFill>
          <a:srgbClr val="FF0000"/>
        </a:solidFill>
      </dgm:spPr>
      <dgm:t>
        <a:bodyPr/>
        <a:lstStyle/>
        <a:p>
          <a:endParaRPr lang="it-IT"/>
        </a:p>
      </dgm:t>
    </dgm:pt>
    <dgm:pt modelId="{D62069D8-D217-421C-88E5-EBF55C959C23}">
      <dgm:prSet phldrT="[Testo]"/>
      <dgm:spPr>
        <a:solidFill>
          <a:srgbClr val="FF0000"/>
        </a:solidFill>
      </dgm:spPr>
      <dgm:t>
        <a:bodyPr/>
        <a:lstStyle/>
        <a:p>
          <a:r>
            <a:rPr lang="it-IT" dirty="0" smtClean="0"/>
            <a:t>BOUNTY KILLERS – COINVOLGIMENTO COMUNITA’ – UCCISIONI TRA BANDITI</a:t>
          </a:r>
          <a:endParaRPr lang="it-IT" dirty="0"/>
        </a:p>
      </dgm:t>
    </dgm:pt>
    <dgm:pt modelId="{42EEA2EC-DCAF-49D4-B4A8-B81BD6C05FDF}" type="parTrans" cxnId="{113B2386-CFA8-4709-93A9-115B1780D429}">
      <dgm:prSet/>
      <dgm:spPr/>
      <dgm:t>
        <a:bodyPr/>
        <a:lstStyle/>
        <a:p>
          <a:endParaRPr lang="it-IT"/>
        </a:p>
      </dgm:t>
    </dgm:pt>
    <dgm:pt modelId="{B7DF49FF-07BD-462D-8D91-99A3C7A1F047}" type="sibTrans" cxnId="{113B2386-CFA8-4709-93A9-115B1780D429}">
      <dgm:prSet/>
      <dgm:spPr/>
      <dgm:t>
        <a:bodyPr/>
        <a:lstStyle/>
        <a:p>
          <a:endParaRPr lang="it-IT"/>
        </a:p>
      </dgm:t>
    </dgm:pt>
    <dgm:pt modelId="{3503921D-CB5A-459F-AA05-F9E73740AAE3}" type="pres">
      <dgm:prSet presAssocID="{8EA4A8B9-4481-45B5-AB40-B264CFD94498}" presName="Name0" presStyleCnt="0">
        <dgm:presLayoutVars>
          <dgm:dir/>
          <dgm:resizeHandles val="exact"/>
        </dgm:presLayoutVars>
      </dgm:prSet>
      <dgm:spPr/>
    </dgm:pt>
    <dgm:pt modelId="{0840BC75-865E-4BA4-8BCA-53582B33F858}" type="pres">
      <dgm:prSet presAssocID="{6A78CB1B-9A25-4F8C-992F-D8074BCC743D}" presName="node" presStyleLbl="node1" presStyleIdx="0" presStyleCnt="4">
        <dgm:presLayoutVars>
          <dgm:bulletEnabled val="1"/>
        </dgm:presLayoutVars>
      </dgm:prSet>
      <dgm:spPr/>
      <dgm:t>
        <a:bodyPr/>
        <a:lstStyle/>
        <a:p>
          <a:endParaRPr lang="it-IT"/>
        </a:p>
      </dgm:t>
    </dgm:pt>
    <dgm:pt modelId="{BE277687-6E0B-4DA4-9D33-E08133173B64}" type="pres">
      <dgm:prSet presAssocID="{A3CD23FB-A5EC-4AEE-AB8B-DC08CA093C41}" presName="sibTrans" presStyleLbl="sibTrans2D1" presStyleIdx="0" presStyleCnt="3"/>
      <dgm:spPr/>
      <dgm:t>
        <a:bodyPr/>
        <a:lstStyle/>
        <a:p>
          <a:endParaRPr lang="it-IT"/>
        </a:p>
      </dgm:t>
    </dgm:pt>
    <dgm:pt modelId="{578015BF-1E77-412B-954D-BDB6BE628A54}" type="pres">
      <dgm:prSet presAssocID="{A3CD23FB-A5EC-4AEE-AB8B-DC08CA093C41}" presName="connectorText" presStyleLbl="sibTrans2D1" presStyleIdx="0" presStyleCnt="3"/>
      <dgm:spPr/>
      <dgm:t>
        <a:bodyPr/>
        <a:lstStyle/>
        <a:p>
          <a:endParaRPr lang="it-IT"/>
        </a:p>
      </dgm:t>
    </dgm:pt>
    <dgm:pt modelId="{2F0D6282-92D1-438F-8A88-24FAA20C89F8}" type="pres">
      <dgm:prSet presAssocID="{0BE07913-7EFD-424E-B07A-4B400C4709F2}" presName="node" presStyleLbl="node1" presStyleIdx="1" presStyleCnt="4">
        <dgm:presLayoutVars>
          <dgm:bulletEnabled val="1"/>
        </dgm:presLayoutVars>
      </dgm:prSet>
      <dgm:spPr/>
      <dgm:t>
        <a:bodyPr/>
        <a:lstStyle/>
        <a:p>
          <a:endParaRPr lang="it-IT"/>
        </a:p>
      </dgm:t>
    </dgm:pt>
    <dgm:pt modelId="{C31B11D6-2021-4866-A6BF-9FDC6C84C923}" type="pres">
      <dgm:prSet presAssocID="{632AF23F-A3DF-44FC-8A43-CFA994DAC504}" presName="sibTrans" presStyleLbl="sibTrans2D1" presStyleIdx="1" presStyleCnt="3"/>
      <dgm:spPr/>
      <dgm:t>
        <a:bodyPr/>
        <a:lstStyle/>
        <a:p>
          <a:endParaRPr lang="it-IT"/>
        </a:p>
      </dgm:t>
    </dgm:pt>
    <dgm:pt modelId="{638B84A8-8E70-4129-B162-20EDAAFA64B4}" type="pres">
      <dgm:prSet presAssocID="{632AF23F-A3DF-44FC-8A43-CFA994DAC504}" presName="connectorText" presStyleLbl="sibTrans2D1" presStyleIdx="1" presStyleCnt="3"/>
      <dgm:spPr/>
      <dgm:t>
        <a:bodyPr/>
        <a:lstStyle/>
        <a:p>
          <a:endParaRPr lang="it-IT"/>
        </a:p>
      </dgm:t>
    </dgm:pt>
    <dgm:pt modelId="{28953281-597C-40AC-B546-FEB7BC5504DA}" type="pres">
      <dgm:prSet presAssocID="{7FA2F60F-1370-4C3E-B131-CDA396514BF8}" presName="node" presStyleLbl="node1" presStyleIdx="2" presStyleCnt="4">
        <dgm:presLayoutVars>
          <dgm:bulletEnabled val="1"/>
        </dgm:presLayoutVars>
      </dgm:prSet>
      <dgm:spPr/>
      <dgm:t>
        <a:bodyPr/>
        <a:lstStyle/>
        <a:p>
          <a:endParaRPr lang="it-IT"/>
        </a:p>
      </dgm:t>
    </dgm:pt>
    <dgm:pt modelId="{0804B550-2CA4-4F4B-BF72-3E6361A8C028}" type="pres">
      <dgm:prSet presAssocID="{155E4049-951A-4A41-8CB3-5A09890F8C23}" presName="sibTrans" presStyleLbl="sibTrans2D1" presStyleIdx="2" presStyleCnt="3"/>
      <dgm:spPr/>
      <dgm:t>
        <a:bodyPr/>
        <a:lstStyle/>
        <a:p>
          <a:endParaRPr lang="it-IT"/>
        </a:p>
      </dgm:t>
    </dgm:pt>
    <dgm:pt modelId="{DC41826B-69DC-493C-B1B9-ED5D7A2AFE3A}" type="pres">
      <dgm:prSet presAssocID="{155E4049-951A-4A41-8CB3-5A09890F8C23}" presName="connectorText" presStyleLbl="sibTrans2D1" presStyleIdx="2" presStyleCnt="3"/>
      <dgm:spPr/>
      <dgm:t>
        <a:bodyPr/>
        <a:lstStyle/>
        <a:p>
          <a:endParaRPr lang="it-IT"/>
        </a:p>
      </dgm:t>
    </dgm:pt>
    <dgm:pt modelId="{6D7130F6-41F9-4B66-B17C-3855E86295F8}" type="pres">
      <dgm:prSet presAssocID="{D62069D8-D217-421C-88E5-EBF55C959C23}" presName="node" presStyleLbl="node1" presStyleIdx="3" presStyleCnt="4">
        <dgm:presLayoutVars>
          <dgm:bulletEnabled val="1"/>
        </dgm:presLayoutVars>
      </dgm:prSet>
      <dgm:spPr/>
      <dgm:t>
        <a:bodyPr/>
        <a:lstStyle/>
        <a:p>
          <a:endParaRPr lang="it-IT"/>
        </a:p>
      </dgm:t>
    </dgm:pt>
  </dgm:ptLst>
  <dgm:cxnLst>
    <dgm:cxn modelId="{B834B3D1-8914-4DF5-8619-D52F9F80FF93}" type="presOf" srcId="{7FA2F60F-1370-4C3E-B131-CDA396514BF8}" destId="{28953281-597C-40AC-B546-FEB7BC5504DA}" srcOrd="0" destOrd="0" presId="urn:microsoft.com/office/officeart/2005/8/layout/process1"/>
    <dgm:cxn modelId="{DBE4EAC5-E98E-4E8B-A0A4-224A790DBD31}" type="presOf" srcId="{A3CD23FB-A5EC-4AEE-AB8B-DC08CA093C41}" destId="{BE277687-6E0B-4DA4-9D33-E08133173B64}" srcOrd="0" destOrd="0" presId="urn:microsoft.com/office/officeart/2005/8/layout/process1"/>
    <dgm:cxn modelId="{A2F98896-9C26-4049-86E7-8AAEC3229287}" type="presOf" srcId="{D62069D8-D217-421C-88E5-EBF55C959C23}" destId="{6D7130F6-41F9-4B66-B17C-3855E86295F8}" srcOrd="0" destOrd="0" presId="urn:microsoft.com/office/officeart/2005/8/layout/process1"/>
    <dgm:cxn modelId="{9C9F51B6-3B76-41C5-B870-F07CB7A4DB1A}" type="presOf" srcId="{155E4049-951A-4A41-8CB3-5A09890F8C23}" destId="{DC41826B-69DC-493C-B1B9-ED5D7A2AFE3A}" srcOrd="1" destOrd="0" presId="urn:microsoft.com/office/officeart/2005/8/layout/process1"/>
    <dgm:cxn modelId="{03EC0231-B418-49C0-B52F-3B5A768DFA42}" type="presOf" srcId="{155E4049-951A-4A41-8CB3-5A09890F8C23}" destId="{0804B550-2CA4-4F4B-BF72-3E6361A8C028}" srcOrd="0" destOrd="0" presId="urn:microsoft.com/office/officeart/2005/8/layout/process1"/>
    <dgm:cxn modelId="{5BBBF5ED-1519-43D9-B7F8-2C0BA64D7187}" type="presOf" srcId="{A3CD23FB-A5EC-4AEE-AB8B-DC08CA093C41}" destId="{578015BF-1E77-412B-954D-BDB6BE628A54}" srcOrd="1" destOrd="0" presId="urn:microsoft.com/office/officeart/2005/8/layout/process1"/>
    <dgm:cxn modelId="{CD4F2E70-40DF-4ED4-BA67-086A71558FF2}" type="presOf" srcId="{632AF23F-A3DF-44FC-8A43-CFA994DAC504}" destId="{638B84A8-8E70-4129-B162-20EDAAFA64B4}" srcOrd="1" destOrd="0" presId="urn:microsoft.com/office/officeart/2005/8/layout/process1"/>
    <dgm:cxn modelId="{CE3CFA04-0D66-45E7-8760-C7B77B47FFC1}" type="presOf" srcId="{0BE07913-7EFD-424E-B07A-4B400C4709F2}" destId="{2F0D6282-92D1-438F-8A88-24FAA20C89F8}" srcOrd="0" destOrd="0" presId="urn:microsoft.com/office/officeart/2005/8/layout/process1"/>
    <dgm:cxn modelId="{113B2386-CFA8-4709-93A9-115B1780D429}" srcId="{8EA4A8B9-4481-45B5-AB40-B264CFD94498}" destId="{D62069D8-D217-421C-88E5-EBF55C959C23}" srcOrd="3" destOrd="0" parTransId="{42EEA2EC-DCAF-49D4-B4A8-B81BD6C05FDF}" sibTransId="{B7DF49FF-07BD-462D-8D91-99A3C7A1F047}"/>
    <dgm:cxn modelId="{69569FCC-1B31-4482-AF1E-53C446893000}" srcId="{8EA4A8B9-4481-45B5-AB40-B264CFD94498}" destId="{7FA2F60F-1370-4C3E-B131-CDA396514BF8}" srcOrd="2" destOrd="0" parTransId="{57A542DB-CB3C-4B17-A406-18DA23613CC7}" sibTransId="{155E4049-951A-4A41-8CB3-5A09890F8C23}"/>
    <dgm:cxn modelId="{CEDB66EE-A55A-41EA-AD88-E7FE91B6472A}" type="presOf" srcId="{6A78CB1B-9A25-4F8C-992F-D8074BCC743D}" destId="{0840BC75-865E-4BA4-8BCA-53582B33F858}" srcOrd="0" destOrd="0" presId="urn:microsoft.com/office/officeart/2005/8/layout/process1"/>
    <dgm:cxn modelId="{5EA05740-1372-4C47-912A-3058DDCF4445}" srcId="{8EA4A8B9-4481-45B5-AB40-B264CFD94498}" destId="{0BE07913-7EFD-424E-B07A-4B400C4709F2}" srcOrd="1" destOrd="0" parTransId="{274C1EE7-6F3C-4B17-A1D5-CC59F36D79CF}" sibTransId="{632AF23F-A3DF-44FC-8A43-CFA994DAC504}"/>
    <dgm:cxn modelId="{2053E954-A94D-4B4E-B139-50EE3E71EDB0}" type="presOf" srcId="{632AF23F-A3DF-44FC-8A43-CFA994DAC504}" destId="{C31B11D6-2021-4866-A6BF-9FDC6C84C923}" srcOrd="0" destOrd="0" presId="urn:microsoft.com/office/officeart/2005/8/layout/process1"/>
    <dgm:cxn modelId="{506F7A88-7BD8-412E-BE93-D4F23EBA1152}" type="presOf" srcId="{8EA4A8B9-4481-45B5-AB40-B264CFD94498}" destId="{3503921D-CB5A-459F-AA05-F9E73740AAE3}" srcOrd="0" destOrd="0" presId="urn:microsoft.com/office/officeart/2005/8/layout/process1"/>
    <dgm:cxn modelId="{7AD293A9-F03B-4DB2-8394-FC708193C220}" srcId="{8EA4A8B9-4481-45B5-AB40-B264CFD94498}" destId="{6A78CB1B-9A25-4F8C-992F-D8074BCC743D}" srcOrd="0" destOrd="0" parTransId="{AF1F81FB-9E8A-460C-A295-AE07C572C0F3}" sibTransId="{A3CD23FB-A5EC-4AEE-AB8B-DC08CA093C41}"/>
    <dgm:cxn modelId="{BB04C1DB-6CE9-480E-AAC3-36BA5E0F361B}" type="presParOf" srcId="{3503921D-CB5A-459F-AA05-F9E73740AAE3}" destId="{0840BC75-865E-4BA4-8BCA-53582B33F858}" srcOrd="0" destOrd="0" presId="urn:microsoft.com/office/officeart/2005/8/layout/process1"/>
    <dgm:cxn modelId="{562C25FA-47CF-4ADE-9041-74DD8830E3EC}" type="presParOf" srcId="{3503921D-CB5A-459F-AA05-F9E73740AAE3}" destId="{BE277687-6E0B-4DA4-9D33-E08133173B64}" srcOrd="1" destOrd="0" presId="urn:microsoft.com/office/officeart/2005/8/layout/process1"/>
    <dgm:cxn modelId="{BF8A5B38-EC95-423C-B4A0-92D9BF9ADDEC}" type="presParOf" srcId="{BE277687-6E0B-4DA4-9D33-E08133173B64}" destId="{578015BF-1E77-412B-954D-BDB6BE628A54}" srcOrd="0" destOrd="0" presId="urn:microsoft.com/office/officeart/2005/8/layout/process1"/>
    <dgm:cxn modelId="{C8ABEDC4-F105-47AE-BE61-29442113D0BA}" type="presParOf" srcId="{3503921D-CB5A-459F-AA05-F9E73740AAE3}" destId="{2F0D6282-92D1-438F-8A88-24FAA20C89F8}" srcOrd="2" destOrd="0" presId="urn:microsoft.com/office/officeart/2005/8/layout/process1"/>
    <dgm:cxn modelId="{AF171A2C-8711-4810-BE5B-9AD636C26C96}" type="presParOf" srcId="{3503921D-CB5A-459F-AA05-F9E73740AAE3}" destId="{C31B11D6-2021-4866-A6BF-9FDC6C84C923}" srcOrd="3" destOrd="0" presId="urn:microsoft.com/office/officeart/2005/8/layout/process1"/>
    <dgm:cxn modelId="{1E8E24AF-4F9C-4ACB-A45B-C2FFCA64A8FC}" type="presParOf" srcId="{C31B11D6-2021-4866-A6BF-9FDC6C84C923}" destId="{638B84A8-8E70-4129-B162-20EDAAFA64B4}" srcOrd="0" destOrd="0" presId="urn:microsoft.com/office/officeart/2005/8/layout/process1"/>
    <dgm:cxn modelId="{6259CD24-E98E-45C5-8CC7-2B0AE8BD51A3}" type="presParOf" srcId="{3503921D-CB5A-459F-AA05-F9E73740AAE3}" destId="{28953281-597C-40AC-B546-FEB7BC5504DA}" srcOrd="4" destOrd="0" presId="urn:microsoft.com/office/officeart/2005/8/layout/process1"/>
    <dgm:cxn modelId="{10A016DE-0ACB-476B-BA01-B45374BBFD47}" type="presParOf" srcId="{3503921D-CB5A-459F-AA05-F9E73740AAE3}" destId="{0804B550-2CA4-4F4B-BF72-3E6361A8C028}" srcOrd="5" destOrd="0" presId="urn:microsoft.com/office/officeart/2005/8/layout/process1"/>
    <dgm:cxn modelId="{B9DCA4BA-7D7C-491B-985D-DA6B83A86242}" type="presParOf" srcId="{0804B550-2CA4-4F4B-BF72-3E6361A8C028}" destId="{DC41826B-69DC-493C-B1B9-ED5D7A2AFE3A}" srcOrd="0" destOrd="0" presId="urn:microsoft.com/office/officeart/2005/8/layout/process1"/>
    <dgm:cxn modelId="{5DDA1173-594A-4ABA-BDFE-2AF56622BB94}" type="presParOf" srcId="{3503921D-CB5A-459F-AA05-F9E73740AAE3}" destId="{6D7130F6-41F9-4B66-B17C-3855E86295F8}" srcOrd="6" destOrd="0" presId="urn:microsoft.com/office/officeart/2005/8/layout/process1"/>
  </dgm:cxnLst>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0BC75-865E-4BA4-8BCA-53582B33F858}">
      <dsp:nvSpPr>
        <dsp:cNvPr id="0" name=""/>
        <dsp:cNvSpPr/>
      </dsp:nvSpPr>
      <dsp:spPr>
        <a:xfrm>
          <a:off x="3267" y="716148"/>
          <a:ext cx="1428749" cy="977800"/>
        </a:xfrm>
        <a:prstGeom prst="roundRect">
          <a:avLst>
            <a:gd name="adj" fmla="val 1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CONSIGLIO DEI DIECI</a:t>
          </a:r>
          <a:endParaRPr lang="it-IT" sz="1200" kern="1200" dirty="0"/>
        </a:p>
      </dsp:txBody>
      <dsp:txXfrm>
        <a:off x="31906" y="744787"/>
        <a:ext cx="1371471" cy="920522"/>
      </dsp:txXfrm>
    </dsp:sp>
    <dsp:sp modelId="{BE277687-6E0B-4DA4-9D33-E08133173B64}">
      <dsp:nvSpPr>
        <dsp:cNvPr id="0" name=""/>
        <dsp:cNvSpPr/>
      </dsp:nvSpPr>
      <dsp:spPr>
        <a:xfrm>
          <a:off x="1574892" y="1027883"/>
          <a:ext cx="302894" cy="35432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1574892" y="1098749"/>
        <a:ext cx="212026" cy="212597"/>
      </dsp:txXfrm>
    </dsp:sp>
    <dsp:sp modelId="{2F0D6282-92D1-438F-8A88-24FAA20C89F8}">
      <dsp:nvSpPr>
        <dsp:cNvPr id="0" name=""/>
        <dsp:cNvSpPr/>
      </dsp:nvSpPr>
      <dsp:spPr>
        <a:xfrm>
          <a:off x="2003516" y="716148"/>
          <a:ext cx="1428749" cy="977800"/>
        </a:xfrm>
        <a:prstGeom prst="roundRect">
          <a:avLst>
            <a:gd name="adj" fmla="val 1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BANDO DA TUTTO IL DOMINIO (E ANCHE FUORI)</a:t>
          </a:r>
          <a:endParaRPr lang="it-IT" sz="1200" kern="1200" dirty="0"/>
        </a:p>
      </dsp:txBody>
      <dsp:txXfrm>
        <a:off x="2032155" y="744787"/>
        <a:ext cx="1371471" cy="920522"/>
      </dsp:txXfrm>
    </dsp:sp>
    <dsp:sp modelId="{C31B11D6-2021-4866-A6BF-9FDC6C84C923}">
      <dsp:nvSpPr>
        <dsp:cNvPr id="0" name=""/>
        <dsp:cNvSpPr/>
      </dsp:nvSpPr>
      <dsp:spPr>
        <a:xfrm>
          <a:off x="3575141" y="1027883"/>
          <a:ext cx="302894" cy="35432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3575141" y="1098749"/>
        <a:ext cx="212026" cy="212597"/>
      </dsp:txXfrm>
    </dsp:sp>
    <dsp:sp modelId="{28953281-597C-40AC-B546-FEB7BC5504DA}">
      <dsp:nvSpPr>
        <dsp:cNvPr id="0" name=""/>
        <dsp:cNvSpPr/>
      </dsp:nvSpPr>
      <dsp:spPr>
        <a:xfrm>
          <a:off x="4003765" y="716148"/>
          <a:ext cx="1428749" cy="977800"/>
        </a:xfrm>
        <a:prstGeom prst="roundRect">
          <a:avLst>
            <a:gd name="adj" fmla="val 1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TAGLIE – PREMI – «VOCI LIBERAR BANDITO»</a:t>
          </a:r>
          <a:endParaRPr lang="it-IT" sz="1200" kern="1200" dirty="0"/>
        </a:p>
      </dsp:txBody>
      <dsp:txXfrm>
        <a:off x="4032404" y="744787"/>
        <a:ext cx="1371471" cy="920522"/>
      </dsp:txXfrm>
    </dsp:sp>
    <dsp:sp modelId="{0804B550-2CA4-4F4B-BF72-3E6361A8C028}">
      <dsp:nvSpPr>
        <dsp:cNvPr id="0" name=""/>
        <dsp:cNvSpPr/>
      </dsp:nvSpPr>
      <dsp:spPr>
        <a:xfrm>
          <a:off x="5575390" y="1027883"/>
          <a:ext cx="302894" cy="354329"/>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a:off x="5575390" y="1098749"/>
        <a:ext cx="212026" cy="212597"/>
      </dsp:txXfrm>
    </dsp:sp>
    <dsp:sp modelId="{6D7130F6-41F9-4B66-B17C-3855E86295F8}">
      <dsp:nvSpPr>
        <dsp:cNvPr id="0" name=""/>
        <dsp:cNvSpPr/>
      </dsp:nvSpPr>
      <dsp:spPr>
        <a:xfrm>
          <a:off x="6004014" y="716148"/>
          <a:ext cx="1428749" cy="977800"/>
        </a:xfrm>
        <a:prstGeom prst="roundRect">
          <a:avLst>
            <a:gd name="adj" fmla="val 1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BOUNTY KILLERS – COINVOLGIMENTO COMUNITA’ – UCCISIONI TRA BANDITI</a:t>
          </a:r>
          <a:endParaRPr lang="it-IT" sz="1200" kern="1200" dirty="0"/>
        </a:p>
      </dsp:txBody>
      <dsp:txXfrm>
        <a:off x="6032653" y="744787"/>
        <a:ext cx="1371471" cy="9205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F1657-5AEE-416B-84F4-4397E71FAFFB}" type="datetimeFigureOut">
              <a:rPr lang="it-IT" smtClean="0"/>
              <a:t>20/02/22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74291-518C-4F60-B186-6B2E2ABFC002}" type="slidenum">
              <a:rPr lang="it-IT" smtClean="0"/>
              <a:t>‹n.›</a:t>
            </a:fld>
            <a:endParaRPr lang="it-IT"/>
          </a:p>
        </p:txBody>
      </p:sp>
    </p:spTree>
    <p:extLst>
      <p:ext uri="{BB962C8B-B14F-4D97-AF65-F5344CB8AC3E}">
        <p14:creationId xmlns:p14="http://schemas.microsoft.com/office/powerpoint/2010/main" val="350262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63102F4-AA31-6043-80F4-6548A914D217}" type="slidenum">
              <a:rPr lang="it-IT" smtClean="0"/>
              <a:t>15</a:t>
            </a:fld>
            <a:endParaRPr lang="it-IT"/>
          </a:p>
        </p:txBody>
      </p:sp>
    </p:spTree>
    <p:extLst>
      <p:ext uri="{BB962C8B-B14F-4D97-AF65-F5344CB8AC3E}">
        <p14:creationId xmlns:p14="http://schemas.microsoft.com/office/powerpoint/2010/main" val="51680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F474291-518C-4F60-B186-6B2E2ABFC002}" type="slidenum">
              <a:rPr lang="it-IT" smtClean="0"/>
              <a:t>20</a:t>
            </a:fld>
            <a:endParaRPr lang="it-IT"/>
          </a:p>
        </p:txBody>
      </p:sp>
    </p:spTree>
    <p:extLst>
      <p:ext uri="{BB962C8B-B14F-4D97-AF65-F5344CB8AC3E}">
        <p14:creationId xmlns:p14="http://schemas.microsoft.com/office/powerpoint/2010/main" val="141641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8DC90AD-B7DE-4331-9B96-1838300ECB92}" type="datetime1">
              <a:rPr lang="it-IT" smtClean="0"/>
              <a:t>20/02/22</a:t>
            </a:fld>
            <a:endParaRPr lang="it-IT"/>
          </a:p>
        </p:txBody>
      </p:sp>
      <p:sp>
        <p:nvSpPr>
          <p:cNvPr id="5" name="Segnaposto piè di pagina 4"/>
          <p:cNvSpPr>
            <a:spLocks noGrp="1"/>
          </p:cNvSpPr>
          <p:nvPr>
            <p:ph type="ftr" sz="quarter" idx="11"/>
          </p:nvPr>
        </p:nvSpPr>
        <p:spPr/>
        <p:txBody>
          <a:bodyPr/>
          <a:lstStyle/>
          <a:p>
            <a:r>
              <a:rPr lang="it-IT" smtClean="0"/>
              <a:t>Claudio Povolo 2015</a:t>
            </a:r>
            <a:endParaRPr lang="it-IT"/>
          </a:p>
        </p:txBody>
      </p:sp>
      <p:sp>
        <p:nvSpPr>
          <p:cNvPr id="6" name="Segnaposto numero diapositiva 5"/>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243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E3AA5D-87F7-44F8-B1F6-BA140A7C5C59}" type="datetime1">
              <a:rPr lang="it-IT" smtClean="0"/>
              <a:t>20/02/22</a:t>
            </a:fld>
            <a:endParaRPr lang="it-IT"/>
          </a:p>
        </p:txBody>
      </p:sp>
      <p:sp>
        <p:nvSpPr>
          <p:cNvPr id="5" name="Segnaposto piè di pagina 4"/>
          <p:cNvSpPr>
            <a:spLocks noGrp="1"/>
          </p:cNvSpPr>
          <p:nvPr>
            <p:ph type="ftr" sz="quarter" idx="11"/>
          </p:nvPr>
        </p:nvSpPr>
        <p:spPr/>
        <p:txBody>
          <a:bodyPr/>
          <a:lstStyle/>
          <a:p>
            <a:r>
              <a:rPr lang="it-IT" smtClean="0"/>
              <a:t>Claudio Povolo 2015</a:t>
            </a:r>
            <a:endParaRPr lang="it-IT"/>
          </a:p>
        </p:txBody>
      </p:sp>
      <p:sp>
        <p:nvSpPr>
          <p:cNvPr id="6" name="Segnaposto numero diapositiva 5"/>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11037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BF13A2-F148-4F2A-A47D-2EB622F4E0EB}" type="datetime1">
              <a:rPr lang="it-IT" smtClean="0"/>
              <a:t>20/02/22</a:t>
            </a:fld>
            <a:endParaRPr lang="it-IT"/>
          </a:p>
        </p:txBody>
      </p:sp>
      <p:sp>
        <p:nvSpPr>
          <p:cNvPr id="5" name="Segnaposto piè di pagina 4"/>
          <p:cNvSpPr>
            <a:spLocks noGrp="1"/>
          </p:cNvSpPr>
          <p:nvPr>
            <p:ph type="ftr" sz="quarter" idx="11"/>
          </p:nvPr>
        </p:nvSpPr>
        <p:spPr/>
        <p:txBody>
          <a:bodyPr/>
          <a:lstStyle/>
          <a:p>
            <a:r>
              <a:rPr lang="it-IT" smtClean="0"/>
              <a:t>Claudio Povolo 2015</a:t>
            </a:r>
            <a:endParaRPr lang="it-IT"/>
          </a:p>
        </p:txBody>
      </p:sp>
      <p:sp>
        <p:nvSpPr>
          <p:cNvPr id="6" name="Segnaposto numero diapositiva 5"/>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216088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5CB6526-DF87-42FB-808E-50E844D904CB}" type="datetime1">
              <a:rPr lang="it-IT" smtClean="0"/>
              <a:t>20/02/22</a:t>
            </a:fld>
            <a:endParaRPr lang="it-IT"/>
          </a:p>
        </p:txBody>
      </p:sp>
      <p:sp>
        <p:nvSpPr>
          <p:cNvPr id="5" name="Segnaposto piè di pagina 4"/>
          <p:cNvSpPr>
            <a:spLocks noGrp="1"/>
          </p:cNvSpPr>
          <p:nvPr>
            <p:ph type="ftr" sz="quarter" idx="11"/>
          </p:nvPr>
        </p:nvSpPr>
        <p:spPr/>
        <p:txBody>
          <a:bodyPr/>
          <a:lstStyle/>
          <a:p>
            <a:r>
              <a:rPr lang="it-IT" smtClean="0"/>
              <a:t>Claudio Povolo 2015</a:t>
            </a:r>
            <a:endParaRPr lang="it-IT"/>
          </a:p>
        </p:txBody>
      </p:sp>
      <p:sp>
        <p:nvSpPr>
          <p:cNvPr id="6" name="Segnaposto numero diapositiva 5"/>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163834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D3F01A6-3543-4A3A-89D1-7491A905B46C}" type="datetime1">
              <a:rPr lang="it-IT" smtClean="0"/>
              <a:t>20/02/22</a:t>
            </a:fld>
            <a:endParaRPr lang="it-IT"/>
          </a:p>
        </p:txBody>
      </p:sp>
      <p:sp>
        <p:nvSpPr>
          <p:cNvPr id="5" name="Segnaposto piè di pagina 4"/>
          <p:cNvSpPr>
            <a:spLocks noGrp="1"/>
          </p:cNvSpPr>
          <p:nvPr>
            <p:ph type="ftr" sz="quarter" idx="11"/>
          </p:nvPr>
        </p:nvSpPr>
        <p:spPr/>
        <p:txBody>
          <a:bodyPr/>
          <a:lstStyle/>
          <a:p>
            <a:r>
              <a:rPr lang="it-IT" smtClean="0"/>
              <a:t>Claudio Povolo 2015</a:t>
            </a:r>
            <a:endParaRPr lang="it-IT"/>
          </a:p>
        </p:txBody>
      </p:sp>
      <p:sp>
        <p:nvSpPr>
          <p:cNvPr id="6" name="Segnaposto numero diapositiva 5"/>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224066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027D037-10F1-48CA-A84E-4C9F85248D59}" type="datetime1">
              <a:rPr lang="it-IT" smtClean="0"/>
              <a:t>20/02/22</a:t>
            </a:fld>
            <a:endParaRPr lang="it-IT"/>
          </a:p>
        </p:txBody>
      </p:sp>
      <p:sp>
        <p:nvSpPr>
          <p:cNvPr id="6" name="Segnaposto piè di pagina 5"/>
          <p:cNvSpPr>
            <a:spLocks noGrp="1"/>
          </p:cNvSpPr>
          <p:nvPr>
            <p:ph type="ftr" sz="quarter" idx="11"/>
          </p:nvPr>
        </p:nvSpPr>
        <p:spPr/>
        <p:txBody>
          <a:bodyPr/>
          <a:lstStyle/>
          <a:p>
            <a:r>
              <a:rPr lang="it-IT" smtClean="0"/>
              <a:t>Claudio Povolo 2015</a:t>
            </a:r>
            <a:endParaRPr lang="it-IT"/>
          </a:p>
        </p:txBody>
      </p:sp>
      <p:sp>
        <p:nvSpPr>
          <p:cNvPr id="7" name="Segnaposto numero diapositiva 6"/>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27013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41DB7B9-8DF7-4C65-8FB8-10E32862E3A6}" type="datetime1">
              <a:rPr lang="it-IT" smtClean="0"/>
              <a:t>20/02/22</a:t>
            </a:fld>
            <a:endParaRPr lang="it-IT"/>
          </a:p>
        </p:txBody>
      </p:sp>
      <p:sp>
        <p:nvSpPr>
          <p:cNvPr id="8" name="Segnaposto piè di pagina 7"/>
          <p:cNvSpPr>
            <a:spLocks noGrp="1"/>
          </p:cNvSpPr>
          <p:nvPr>
            <p:ph type="ftr" sz="quarter" idx="11"/>
          </p:nvPr>
        </p:nvSpPr>
        <p:spPr/>
        <p:txBody>
          <a:bodyPr/>
          <a:lstStyle/>
          <a:p>
            <a:r>
              <a:rPr lang="it-IT" smtClean="0"/>
              <a:t>Claudio Povolo 2015</a:t>
            </a:r>
            <a:endParaRPr lang="it-IT"/>
          </a:p>
        </p:txBody>
      </p:sp>
      <p:sp>
        <p:nvSpPr>
          <p:cNvPr id="9" name="Segnaposto numero diapositiva 8"/>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326311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3197900-DCD6-4187-B6E8-1C715316B213}" type="datetime1">
              <a:rPr lang="it-IT" smtClean="0"/>
              <a:t>20/02/22</a:t>
            </a:fld>
            <a:endParaRPr lang="it-IT"/>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
        <p:nvSpPr>
          <p:cNvPr id="5" name="Segnaposto numero diapositiva 4"/>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50330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FB3CD47-0F70-4C6D-8A68-E6EEF51492AF}" type="datetime1">
              <a:rPr lang="it-IT" smtClean="0"/>
              <a:t>20/02/22</a:t>
            </a:fld>
            <a:endParaRPr lang="it-IT"/>
          </a:p>
        </p:txBody>
      </p:sp>
      <p:sp>
        <p:nvSpPr>
          <p:cNvPr id="3" name="Segnaposto piè di pagina 2"/>
          <p:cNvSpPr>
            <a:spLocks noGrp="1"/>
          </p:cNvSpPr>
          <p:nvPr>
            <p:ph type="ftr" sz="quarter" idx="11"/>
          </p:nvPr>
        </p:nvSpPr>
        <p:spPr/>
        <p:txBody>
          <a:bodyPr/>
          <a:lstStyle/>
          <a:p>
            <a:r>
              <a:rPr lang="it-IT" smtClean="0"/>
              <a:t>Claudio Povolo 2015</a:t>
            </a:r>
            <a:endParaRPr lang="it-IT"/>
          </a:p>
        </p:txBody>
      </p:sp>
      <p:sp>
        <p:nvSpPr>
          <p:cNvPr id="4" name="Segnaposto numero diapositiva 3"/>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116927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95D134-A01A-4FEF-9AA7-EC9E9C78117D}" type="datetime1">
              <a:rPr lang="it-IT" smtClean="0"/>
              <a:t>20/02/22</a:t>
            </a:fld>
            <a:endParaRPr lang="it-IT"/>
          </a:p>
        </p:txBody>
      </p:sp>
      <p:sp>
        <p:nvSpPr>
          <p:cNvPr id="6" name="Segnaposto piè di pagina 5"/>
          <p:cNvSpPr>
            <a:spLocks noGrp="1"/>
          </p:cNvSpPr>
          <p:nvPr>
            <p:ph type="ftr" sz="quarter" idx="11"/>
          </p:nvPr>
        </p:nvSpPr>
        <p:spPr/>
        <p:txBody>
          <a:bodyPr/>
          <a:lstStyle/>
          <a:p>
            <a:r>
              <a:rPr lang="it-IT" smtClean="0"/>
              <a:t>Claudio Povolo 2015</a:t>
            </a:r>
            <a:endParaRPr lang="it-IT"/>
          </a:p>
        </p:txBody>
      </p:sp>
      <p:sp>
        <p:nvSpPr>
          <p:cNvPr id="7" name="Segnaposto numero diapositiva 6"/>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53427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51AAF7C-BB43-46D6-B525-7EC6CC8B21AB}" type="datetime1">
              <a:rPr lang="it-IT" smtClean="0"/>
              <a:t>20/02/22</a:t>
            </a:fld>
            <a:endParaRPr lang="it-IT"/>
          </a:p>
        </p:txBody>
      </p:sp>
      <p:sp>
        <p:nvSpPr>
          <p:cNvPr id="6" name="Segnaposto piè di pagina 5"/>
          <p:cNvSpPr>
            <a:spLocks noGrp="1"/>
          </p:cNvSpPr>
          <p:nvPr>
            <p:ph type="ftr" sz="quarter" idx="11"/>
          </p:nvPr>
        </p:nvSpPr>
        <p:spPr/>
        <p:txBody>
          <a:bodyPr/>
          <a:lstStyle/>
          <a:p>
            <a:r>
              <a:rPr lang="it-IT" smtClean="0"/>
              <a:t>Claudio Povolo 2015</a:t>
            </a:r>
            <a:endParaRPr lang="it-IT"/>
          </a:p>
        </p:txBody>
      </p:sp>
      <p:sp>
        <p:nvSpPr>
          <p:cNvPr id="7" name="Segnaposto numero diapositiva 6"/>
          <p:cNvSpPr>
            <a:spLocks noGrp="1"/>
          </p:cNvSpPr>
          <p:nvPr>
            <p:ph type="sldNum" sz="quarter" idx="12"/>
          </p:nvPr>
        </p:nvSpPr>
        <p:spPr/>
        <p:txBody>
          <a:bodyPr/>
          <a:lstStyle/>
          <a:p>
            <a:fld id="{F59A21E2-541C-466F-8BBB-09B21EB6947F}" type="slidenum">
              <a:rPr lang="it-IT" smtClean="0"/>
              <a:t>‹n.›</a:t>
            </a:fld>
            <a:endParaRPr lang="it-IT"/>
          </a:p>
        </p:txBody>
      </p:sp>
    </p:spTree>
    <p:extLst>
      <p:ext uri="{BB962C8B-B14F-4D97-AF65-F5344CB8AC3E}">
        <p14:creationId xmlns:p14="http://schemas.microsoft.com/office/powerpoint/2010/main" val="4040839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51827-7F3F-4D29-8DC4-1102C2EADAAD}" type="datetime1">
              <a:rPr lang="it-IT" smtClean="0"/>
              <a:t>20/02/22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Claudio Povolo 2015</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A21E2-541C-466F-8BBB-09B21EB6947F}" type="slidenum">
              <a:rPr lang="it-IT" smtClean="0"/>
              <a:t>‹n.›</a:t>
            </a:fld>
            <a:endParaRPr lang="it-IT"/>
          </a:p>
        </p:txBody>
      </p:sp>
    </p:spTree>
    <p:extLst>
      <p:ext uri="{BB962C8B-B14F-4D97-AF65-F5344CB8AC3E}">
        <p14:creationId xmlns:p14="http://schemas.microsoft.com/office/powerpoint/2010/main" val="2664442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41119"/>
            <a:ext cx="9144000" cy="1317112"/>
          </a:xfrm>
        </p:spPr>
        <p:txBody>
          <a:bodyPr>
            <a:normAutofit/>
          </a:bodyPr>
          <a:lstStyle/>
          <a:p>
            <a:r>
              <a:rPr lang="it-IT" sz="2400" b="1" dirty="0" smtClean="0"/>
              <a:t>    IL BANDITO E LA PENA DEL BANDO</a:t>
            </a:r>
            <a:endParaRPr lang="it-IT" sz="2400" b="1" dirty="0"/>
          </a:p>
        </p:txBody>
      </p:sp>
      <p:sp>
        <p:nvSpPr>
          <p:cNvPr id="3" name="Sottotitolo 2"/>
          <p:cNvSpPr>
            <a:spLocks noGrp="1"/>
          </p:cNvSpPr>
          <p:nvPr>
            <p:ph type="subTitle" idx="1"/>
          </p:nvPr>
        </p:nvSpPr>
        <p:spPr>
          <a:xfrm>
            <a:off x="595783" y="1709110"/>
            <a:ext cx="10072218" cy="4805892"/>
          </a:xfrm>
        </p:spPr>
        <p:txBody>
          <a:bodyPr/>
          <a:lstStyle/>
          <a:p>
            <a:endParaRPr lang="it-IT"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pic>
        <p:nvPicPr>
          <p:cNvPr id="5" name="Immagine 4" descr="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886" y="1771830"/>
            <a:ext cx="8458554" cy="4827668"/>
          </a:xfrm>
          <a:prstGeom prst="rect">
            <a:avLst/>
          </a:prstGeom>
        </p:spPr>
      </p:pic>
    </p:spTree>
    <p:extLst>
      <p:ext uri="{BB962C8B-B14F-4D97-AF65-F5344CB8AC3E}">
        <p14:creationId xmlns:p14="http://schemas.microsoft.com/office/powerpoint/2010/main" val="19757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2586954" y="274398"/>
            <a:ext cx="6106779" cy="369332"/>
          </a:xfrm>
          <a:prstGeom prst="rect">
            <a:avLst/>
          </a:prstGeom>
          <a:noFill/>
        </p:spPr>
        <p:txBody>
          <a:bodyPr wrap="square" rtlCol="0">
            <a:spAutoFit/>
          </a:bodyPr>
          <a:lstStyle/>
          <a:p>
            <a:r>
              <a:rPr lang="it-IT" dirty="0" smtClean="0"/>
              <a:t>                                                  IL MATRIMONIO</a:t>
            </a:r>
            <a:endParaRPr lang="it-IT" dirty="0"/>
          </a:p>
        </p:txBody>
      </p:sp>
      <p:pic>
        <p:nvPicPr>
          <p:cNvPr id="4" name="Immagin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557" y="2119840"/>
            <a:ext cx="5542352" cy="4622522"/>
          </a:xfrm>
          <a:prstGeom prst="rect">
            <a:avLst/>
          </a:prstGeom>
        </p:spPr>
      </p:pic>
    </p:spTree>
    <p:extLst>
      <p:ext uri="{BB962C8B-B14F-4D97-AF65-F5344CB8AC3E}">
        <p14:creationId xmlns:p14="http://schemas.microsoft.com/office/powerpoint/2010/main" val="162659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3897494" y="6285790"/>
            <a:ext cx="4114800" cy="365125"/>
          </a:xfrm>
        </p:spPr>
        <p:txBody>
          <a:bodyPr/>
          <a:lstStyle/>
          <a:p>
            <a:r>
              <a:rPr lang="it-IT" smtClean="0"/>
              <a:t>Claudio Povolo 2015</a:t>
            </a:r>
            <a:endParaRPr lang="it-IT"/>
          </a:p>
        </p:txBody>
      </p:sp>
      <p:sp>
        <p:nvSpPr>
          <p:cNvPr id="3" name="CasellaDiTesto 2"/>
          <p:cNvSpPr txBox="1"/>
          <p:nvPr/>
        </p:nvSpPr>
        <p:spPr>
          <a:xfrm>
            <a:off x="2281223" y="368479"/>
            <a:ext cx="6349796" cy="369332"/>
          </a:xfrm>
          <a:prstGeom prst="rect">
            <a:avLst/>
          </a:prstGeom>
          <a:noFill/>
        </p:spPr>
        <p:txBody>
          <a:bodyPr wrap="square" rtlCol="0">
            <a:spAutoFit/>
          </a:bodyPr>
          <a:lstStyle/>
          <a:p>
            <a:r>
              <a:rPr lang="it-IT" dirty="0" smtClean="0"/>
              <a:t>                                         PARTENZA PER IL BANDO      </a:t>
            </a:r>
            <a:endParaRPr lang="it-IT" dirty="0"/>
          </a:p>
        </p:txBody>
      </p:sp>
      <p:pic>
        <p:nvPicPr>
          <p:cNvPr id="4" name="Immagine 3" descr="images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593" y="1034873"/>
            <a:ext cx="4632999" cy="5535009"/>
          </a:xfrm>
          <a:prstGeom prst="rect">
            <a:avLst/>
          </a:prstGeom>
        </p:spPr>
      </p:pic>
    </p:spTree>
    <p:extLst>
      <p:ext uri="{BB962C8B-B14F-4D97-AF65-F5344CB8AC3E}">
        <p14:creationId xmlns:p14="http://schemas.microsoft.com/office/powerpoint/2010/main" val="409709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1928457" y="274398"/>
            <a:ext cx="7478648" cy="369332"/>
          </a:xfrm>
          <a:prstGeom prst="rect">
            <a:avLst/>
          </a:prstGeom>
          <a:noFill/>
        </p:spPr>
        <p:txBody>
          <a:bodyPr wrap="square" rtlCol="0">
            <a:spAutoFit/>
          </a:bodyPr>
          <a:lstStyle/>
          <a:p>
            <a:r>
              <a:rPr lang="it-IT" dirty="0" smtClean="0"/>
              <a:t>                                    LA PACE E LA FINE DELL’INIMICIZIA</a:t>
            </a:r>
            <a:endParaRPr lang="it-IT" dirty="0"/>
          </a:p>
        </p:txBody>
      </p:sp>
      <p:pic>
        <p:nvPicPr>
          <p:cNvPr id="4" name="Immagine 3" descr="ARTE03669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213" y="823195"/>
            <a:ext cx="8915308" cy="5903486"/>
          </a:xfrm>
          <a:prstGeom prst="rect">
            <a:avLst/>
          </a:prstGeom>
        </p:spPr>
      </p:pic>
    </p:spTree>
    <p:extLst>
      <p:ext uri="{BB962C8B-B14F-4D97-AF65-F5344CB8AC3E}">
        <p14:creationId xmlns:p14="http://schemas.microsoft.com/office/powerpoint/2010/main" val="201463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t>                              REPUBBLICA DI VENEZIA E STATI ITALIANI</a:t>
            </a:r>
            <a:endParaRPr lang="it-IT" sz="2400" b="1" dirty="0"/>
          </a:p>
        </p:txBody>
      </p:sp>
      <p:sp>
        <p:nvSpPr>
          <p:cNvPr id="3" name="Segnaposto contenuto 2"/>
          <p:cNvSpPr>
            <a:spLocks noGrp="1"/>
          </p:cNvSpPr>
          <p:nvPr>
            <p:ph idx="1"/>
          </p:nvPr>
        </p:nvSpPr>
        <p:spPr/>
        <p:txBody>
          <a:bodyPr>
            <a:normAutofit/>
          </a:bodyPr>
          <a:lstStyle/>
          <a:p>
            <a:pPr marL="0" indent="0">
              <a:buNone/>
            </a:pPr>
            <a:r>
              <a:rPr lang="it-IT" sz="2400" b="1" dirty="0"/>
              <a:t>E’ </a:t>
            </a:r>
            <a:r>
              <a:rPr lang="it-IT" sz="2400" b="1" dirty="0" smtClean="0"/>
              <a:t>nel </a:t>
            </a:r>
            <a:r>
              <a:rPr lang="it-IT" sz="2400" b="1" dirty="0"/>
              <a:t>corso del Cinquecento che è possibile cogliere un mutamento di rotta di una politica </a:t>
            </a:r>
            <a:r>
              <a:rPr lang="it-IT" sz="2400" b="1" dirty="0" err="1"/>
              <a:t>bannitoria</a:t>
            </a:r>
            <a:r>
              <a:rPr lang="it-IT" sz="2400" b="1" dirty="0"/>
              <a:t> che nei secoli precedenti era stata condotta all’insegna del rispetto dei reciproci spazi. </a:t>
            </a:r>
            <a:r>
              <a:rPr lang="it-IT" sz="2400" dirty="0"/>
              <a:t>E questo è nettamente </a:t>
            </a:r>
            <a:r>
              <a:rPr lang="it-IT" sz="2400" dirty="0" smtClean="0"/>
              <a:t>percepibile </a:t>
            </a:r>
            <a:r>
              <a:rPr lang="it-IT" sz="2400" dirty="0"/>
              <a:t>anche nella Repubblica di Venezia. </a:t>
            </a:r>
            <a:endParaRPr lang="it-IT" sz="2400" dirty="0" smtClean="0"/>
          </a:p>
          <a:p>
            <a:pPr marL="0" indent="0">
              <a:buNone/>
            </a:pPr>
            <a:r>
              <a:rPr lang="it-IT" sz="2400" dirty="0"/>
              <a:t>La provvisorietà della legislazione </a:t>
            </a:r>
            <a:r>
              <a:rPr lang="it-IT" sz="2400" dirty="0" err="1"/>
              <a:t>bannitoria</a:t>
            </a:r>
            <a:r>
              <a:rPr lang="it-IT" sz="2400" dirty="0"/>
              <a:t> dei centri dominanti italiani è stata spesso valutata come segno di incertezza, se non di debolezza; in realtà </a:t>
            </a:r>
            <a:r>
              <a:rPr lang="it-IT" sz="2400" dirty="0" smtClean="0"/>
              <a:t>si tratta di </a:t>
            </a:r>
            <a:r>
              <a:rPr lang="it-IT" sz="2400" dirty="0"/>
              <a:t>una legislazione che si muoveva lungo una direzione decisamente nuova e che </a:t>
            </a:r>
            <a:r>
              <a:rPr lang="it-IT" sz="2400" b="1" dirty="0"/>
              <a:t>nella sua apparente incertezza nascondeva in un certo senso la volontà di ridefinire gli antichi rapporti</a:t>
            </a:r>
            <a:r>
              <a:rPr lang="it-IT" sz="2400" b="1" dirty="0" smtClean="0"/>
              <a:t>.</a:t>
            </a:r>
            <a:endParaRPr lang="it-IT" sz="2400" b="1"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330238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32468"/>
          </a:xfrm>
        </p:spPr>
        <p:txBody>
          <a:bodyPr>
            <a:normAutofit/>
          </a:bodyPr>
          <a:lstStyle/>
          <a:p>
            <a:r>
              <a:rPr lang="it-IT" sz="2400" b="1" dirty="0" smtClean="0"/>
              <a:t>            PRIMA FASE: LA POLITICA DELLA SOSPENSIONE (1549-1580)</a:t>
            </a:r>
            <a:endParaRPr lang="it-IT" sz="2400" b="1" dirty="0"/>
          </a:p>
        </p:txBody>
      </p:sp>
      <p:sp>
        <p:nvSpPr>
          <p:cNvPr id="3" name="Segnaposto contenuto 2"/>
          <p:cNvSpPr>
            <a:spLocks noGrp="1"/>
          </p:cNvSpPr>
          <p:nvPr>
            <p:ph idx="1"/>
          </p:nvPr>
        </p:nvSpPr>
        <p:spPr>
          <a:xfrm>
            <a:off x="609600" y="1991348"/>
            <a:ext cx="10972800" cy="4134815"/>
          </a:xfrm>
        </p:spPr>
        <p:txBody>
          <a:bodyPr>
            <a:noAutofit/>
          </a:bodyPr>
          <a:lstStyle/>
          <a:p>
            <a:pPr marL="0" indent="0">
              <a:buNone/>
            </a:pPr>
            <a:r>
              <a:rPr lang="it-IT" sz="2400" dirty="0"/>
              <a:t>Il punto di svolta, in un discorso complessivo </a:t>
            </a:r>
            <a:r>
              <a:rPr lang="it-IT" sz="2400" i="1" dirty="0"/>
              <a:t>interlocutorio</a:t>
            </a:r>
            <a:r>
              <a:rPr lang="it-IT" sz="2400" dirty="0"/>
              <a:t> </a:t>
            </a:r>
            <a:r>
              <a:rPr lang="it-IT" sz="2400" dirty="0" smtClean="0"/>
              <a:t>tra </a:t>
            </a:r>
            <a:r>
              <a:rPr lang="it-IT" sz="2400" dirty="0"/>
              <a:t>centro dominante e centri sudditi, è dato da quella che ho definito </a:t>
            </a:r>
            <a:r>
              <a:rPr lang="it-IT" sz="2400" b="1" dirty="0"/>
              <a:t>la politica della </a:t>
            </a:r>
            <a:r>
              <a:rPr lang="it-IT" sz="2400" b="1" i="1" dirty="0"/>
              <a:t>sospensione</a:t>
            </a:r>
            <a:r>
              <a:rPr lang="it-IT" sz="2400" dirty="0"/>
              <a:t>. Nel </a:t>
            </a:r>
            <a:r>
              <a:rPr lang="it-IT" sz="2400" b="1" dirty="0"/>
              <a:t>1549</a:t>
            </a:r>
            <a:r>
              <a:rPr lang="it-IT" sz="2400" dirty="0"/>
              <a:t> Venezia emanò una </a:t>
            </a:r>
            <a:r>
              <a:rPr lang="it-IT" sz="2400" b="1" dirty="0"/>
              <a:t>legge importantissima tramite cui si vietava la liberazione dei banditi ottenuta uccidendo altri banditi. </a:t>
            </a:r>
            <a:r>
              <a:rPr lang="it-IT" sz="2400" dirty="0"/>
              <a:t>Una palese interferenza nella dimensione giuridica e giudiziaria dei centri sudditi: infatti, </a:t>
            </a:r>
            <a:r>
              <a:rPr lang="it-IT" sz="2400" b="1" dirty="0"/>
              <a:t>si toglieva loro la possibilità di utilizzare la </a:t>
            </a:r>
            <a:r>
              <a:rPr lang="it-IT" sz="2400" b="1" dirty="0" smtClean="0"/>
              <a:t>disciplina del bando </a:t>
            </a:r>
            <a:r>
              <a:rPr lang="it-IT" sz="2400" b="1" dirty="0"/>
              <a:t>nell’ambito dei complessi conflitti di </a:t>
            </a:r>
            <a:r>
              <a:rPr lang="it-IT" sz="2400" b="1" dirty="0" smtClean="0"/>
              <a:t>INIMICIZIA</a:t>
            </a:r>
            <a:r>
              <a:rPr lang="it-IT" sz="2400" dirty="0" smtClean="0"/>
              <a:t>. </a:t>
            </a:r>
            <a:r>
              <a:rPr lang="it-IT" sz="2400" dirty="0"/>
              <a:t>La legge</a:t>
            </a:r>
            <a:r>
              <a:rPr lang="it-IT" sz="2400" dirty="0" smtClean="0"/>
              <a:t> del </a:t>
            </a:r>
            <a:r>
              <a:rPr lang="it-IT" sz="2400" dirty="0"/>
              <a:t>1549, con le sue sospensioni, sarebbe durata sino al 1580, anno in cui si sarebbe avviata una nuova fase. Le sospensioni vennero deliberate nel 1555 (tre anni), 1559 (cinque anni), 1569 (un anno), 1573 (un anno), 1574 (un anno), 1577 (due anni), 1579 (due </a:t>
            </a:r>
            <a:r>
              <a:rPr lang="it-IT" sz="2400" dirty="0" smtClean="0"/>
              <a:t>anni).</a:t>
            </a:r>
            <a:endParaRPr lang="it-IT" sz="2400"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7276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24001" y="328866"/>
            <a:ext cx="7977879" cy="738664"/>
          </a:xfrm>
          <a:prstGeom prst="rect">
            <a:avLst/>
          </a:prstGeom>
          <a:noFill/>
        </p:spPr>
        <p:txBody>
          <a:bodyPr wrap="square" rtlCol="0">
            <a:spAutoFit/>
          </a:bodyPr>
          <a:lstStyle/>
          <a:p>
            <a:pPr defTabSz="685800"/>
            <a:r>
              <a:rPr lang="it-IT" sz="2400" b="1" dirty="0" smtClean="0">
                <a:solidFill>
                  <a:prstClr val="black"/>
                </a:solidFill>
              </a:rPr>
              <a:t>PRIMA FASE: </a:t>
            </a:r>
            <a:r>
              <a:rPr lang="it-IT" b="1" dirty="0" smtClean="0">
                <a:solidFill>
                  <a:prstClr val="black"/>
                </a:solidFill>
              </a:rPr>
              <a:t>INTERVENTO </a:t>
            </a:r>
            <a:r>
              <a:rPr lang="it-IT" b="1" dirty="0">
                <a:solidFill>
                  <a:prstClr val="black"/>
                </a:solidFill>
              </a:rPr>
              <a:t>DI VENEZIA (LEGGE  1549): </a:t>
            </a:r>
            <a:r>
              <a:rPr lang="it-IT" b="1" u="sng" dirty="0">
                <a:solidFill>
                  <a:prstClr val="black"/>
                </a:solidFill>
              </a:rPr>
              <a:t>SOSPENSIONE </a:t>
            </a:r>
            <a:r>
              <a:rPr lang="it-IT" b="1" dirty="0">
                <a:solidFill>
                  <a:prstClr val="black"/>
                </a:solidFill>
              </a:rPr>
              <a:t>DELLA POSSIBILITA’ DI UCCISIONE DEI BANDITI</a:t>
            </a:r>
          </a:p>
        </p:txBody>
      </p:sp>
      <p:sp>
        <p:nvSpPr>
          <p:cNvPr id="3" name="CasellaDiTesto 2"/>
          <p:cNvSpPr txBox="1"/>
          <p:nvPr/>
        </p:nvSpPr>
        <p:spPr>
          <a:xfrm>
            <a:off x="4823254" y="1728402"/>
            <a:ext cx="1807176" cy="507831"/>
          </a:xfrm>
          <a:prstGeom prst="rect">
            <a:avLst/>
          </a:prstGeom>
          <a:noFill/>
          <a:ln w="38100">
            <a:solidFill>
              <a:srgbClr val="FF0000"/>
            </a:solidFill>
          </a:ln>
        </p:spPr>
        <p:txBody>
          <a:bodyPr wrap="square" rtlCol="0">
            <a:spAutoFit/>
          </a:bodyPr>
          <a:lstStyle/>
          <a:p>
            <a:pPr defTabSz="685800"/>
            <a:r>
              <a:rPr lang="it-IT" sz="1350" dirty="0">
                <a:solidFill>
                  <a:prstClr val="black"/>
                </a:solidFill>
              </a:rPr>
              <a:t>DOMINANTE (VENEZIA)</a:t>
            </a:r>
          </a:p>
        </p:txBody>
      </p:sp>
      <p:sp>
        <p:nvSpPr>
          <p:cNvPr id="4" name="CasellaDiTesto 3"/>
          <p:cNvSpPr txBox="1"/>
          <p:nvPr/>
        </p:nvSpPr>
        <p:spPr>
          <a:xfrm>
            <a:off x="4159299" y="2601143"/>
            <a:ext cx="3135086" cy="50783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CITTA’ SUDDITA (p. es. VICENZA o BRESCIA)</a:t>
            </a:r>
          </a:p>
        </p:txBody>
      </p:sp>
      <p:sp>
        <p:nvSpPr>
          <p:cNvPr id="5" name="CasellaDiTesto 4"/>
          <p:cNvSpPr txBox="1"/>
          <p:nvPr/>
        </p:nvSpPr>
        <p:spPr>
          <a:xfrm>
            <a:off x="8450581" y="2434592"/>
            <a:ext cx="1528355" cy="71558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IRROGAZIONE DELLA PENA DEL BANDO</a:t>
            </a:r>
          </a:p>
        </p:txBody>
      </p:sp>
      <p:sp>
        <p:nvSpPr>
          <p:cNvPr id="6" name="CasellaDiTesto 5"/>
          <p:cNvSpPr txBox="1"/>
          <p:nvPr/>
        </p:nvSpPr>
        <p:spPr>
          <a:xfrm>
            <a:off x="8519161" y="3718017"/>
            <a:ext cx="1354919" cy="50783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ESPULSIONE DEL BANDITO</a:t>
            </a:r>
          </a:p>
        </p:txBody>
      </p:sp>
      <p:sp>
        <p:nvSpPr>
          <p:cNvPr id="7" name="CasellaDiTesto 6"/>
          <p:cNvSpPr txBox="1"/>
          <p:nvPr/>
        </p:nvSpPr>
        <p:spPr>
          <a:xfrm>
            <a:off x="6559732" y="3718016"/>
            <a:ext cx="1185454" cy="1338828"/>
          </a:xfrm>
          <a:prstGeom prst="rect">
            <a:avLst/>
          </a:prstGeom>
          <a:noFill/>
          <a:ln w="38100">
            <a:solidFill>
              <a:srgbClr val="FF0000"/>
            </a:solidFill>
          </a:ln>
        </p:spPr>
        <p:txBody>
          <a:bodyPr wrap="square" rtlCol="0">
            <a:spAutoFit/>
          </a:bodyPr>
          <a:lstStyle/>
          <a:p>
            <a:pPr defTabSz="685800"/>
            <a:r>
              <a:rPr lang="it-IT" sz="1350" dirty="0">
                <a:solidFill>
                  <a:prstClr val="black"/>
                </a:solidFill>
              </a:rPr>
              <a:t>DIVIETO DI UCCISIONE DEL BANDITO CHE RIENTRA NEL TERRITORIO</a:t>
            </a:r>
          </a:p>
        </p:txBody>
      </p:sp>
      <p:sp>
        <p:nvSpPr>
          <p:cNvPr id="8" name="CasellaDiTesto 7"/>
          <p:cNvSpPr txBox="1"/>
          <p:nvPr/>
        </p:nvSpPr>
        <p:spPr>
          <a:xfrm>
            <a:off x="4463144" y="3718017"/>
            <a:ext cx="1263699" cy="1131079"/>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REGOLAZIONE «INTERNA» DEL SISTEMA DI VENDETTA - TRATTATIVE</a:t>
            </a:r>
          </a:p>
        </p:txBody>
      </p:sp>
      <p:sp>
        <p:nvSpPr>
          <p:cNvPr id="9" name="CasellaDiTesto 8"/>
          <p:cNvSpPr txBox="1"/>
          <p:nvPr/>
        </p:nvSpPr>
        <p:spPr>
          <a:xfrm>
            <a:off x="1908145" y="3718017"/>
            <a:ext cx="1669338" cy="50783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RAGGIUNGIMENTO DELLA PACE</a:t>
            </a:r>
          </a:p>
        </p:txBody>
      </p:sp>
      <p:sp>
        <p:nvSpPr>
          <p:cNvPr id="10" name="CasellaDiTesto 9"/>
          <p:cNvSpPr txBox="1"/>
          <p:nvPr/>
        </p:nvSpPr>
        <p:spPr>
          <a:xfrm>
            <a:off x="2068857" y="2372577"/>
            <a:ext cx="1508627" cy="50783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RITORNO DEL BANDITO</a:t>
            </a:r>
          </a:p>
        </p:txBody>
      </p:sp>
      <p:sp>
        <p:nvSpPr>
          <p:cNvPr id="11" name="Freccia a destra 10"/>
          <p:cNvSpPr/>
          <p:nvPr/>
        </p:nvSpPr>
        <p:spPr>
          <a:xfrm>
            <a:off x="7456528" y="2568341"/>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2" name="Freccia in giù 11"/>
          <p:cNvSpPr/>
          <p:nvPr/>
        </p:nvSpPr>
        <p:spPr>
          <a:xfrm>
            <a:off x="9014882" y="3167827"/>
            <a:ext cx="363474" cy="50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3" name="Freccia a sinistra 12"/>
          <p:cNvSpPr/>
          <p:nvPr/>
        </p:nvSpPr>
        <p:spPr>
          <a:xfrm>
            <a:off x="7862752" y="3804294"/>
            <a:ext cx="587828"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4" name="Freccia a sinistra 13"/>
          <p:cNvSpPr/>
          <p:nvPr/>
        </p:nvSpPr>
        <p:spPr>
          <a:xfrm>
            <a:off x="5726842" y="3862373"/>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5" name="Freccia a sinistra 14"/>
          <p:cNvSpPr/>
          <p:nvPr/>
        </p:nvSpPr>
        <p:spPr>
          <a:xfrm>
            <a:off x="3617160" y="3804295"/>
            <a:ext cx="733806"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6" name="Freccia in su 15"/>
          <p:cNvSpPr/>
          <p:nvPr/>
        </p:nvSpPr>
        <p:spPr>
          <a:xfrm>
            <a:off x="2631567" y="2941764"/>
            <a:ext cx="363474" cy="7046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9" name="Freccia curva 18"/>
          <p:cNvSpPr/>
          <p:nvPr/>
        </p:nvSpPr>
        <p:spPr>
          <a:xfrm rot="5400000">
            <a:off x="6438949" y="2269098"/>
            <a:ext cx="1900646" cy="997191"/>
          </a:xfrm>
          <a:prstGeom prst="bentArrow">
            <a:avLst>
              <a:gd name="adj1" fmla="val 25000"/>
              <a:gd name="adj2" fmla="val 22744"/>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0" name="Simbolo &quot;divieto&quot; 19"/>
          <p:cNvSpPr/>
          <p:nvPr/>
        </p:nvSpPr>
        <p:spPr>
          <a:xfrm>
            <a:off x="6769125" y="4120617"/>
            <a:ext cx="685800" cy="685800"/>
          </a:xfrm>
          <a:prstGeom prst="noSmoking">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1" name="CasellaDiTesto 20"/>
          <p:cNvSpPr txBox="1"/>
          <p:nvPr/>
        </p:nvSpPr>
        <p:spPr>
          <a:xfrm>
            <a:off x="1783493" y="5383531"/>
            <a:ext cx="8195443" cy="923330"/>
          </a:xfrm>
          <a:prstGeom prst="rect">
            <a:avLst/>
          </a:prstGeom>
          <a:noFill/>
        </p:spPr>
        <p:txBody>
          <a:bodyPr wrap="square" rtlCol="0">
            <a:spAutoFit/>
          </a:bodyPr>
          <a:lstStyle/>
          <a:p>
            <a:pPr defTabSz="685800"/>
            <a:r>
              <a:rPr lang="it-IT" b="1" dirty="0">
                <a:solidFill>
                  <a:prstClr val="black"/>
                </a:solidFill>
              </a:rPr>
              <a:t>L’intervento di Venezia blocca il «ciclo» della gestione del sistema della vendetta da parte delle élites suddite pur non instaurando una legislazione «centrale» sulla materia.</a:t>
            </a:r>
          </a:p>
        </p:txBody>
      </p:sp>
      <p:sp>
        <p:nvSpPr>
          <p:cNvPr id="17" name="Simbolo &quot;divieto&quot; 16"/>
          <p:cNvSpPr/>
          <p:nvPr/>
        </p:nvSpPr>
        <p:spPr>
          <a:xfrm>
            <a:off x="5890700" y="3804295"/>
            <a:ext cx="493899" cy="507680"/>
          </a:xfrm>
          <a:prstGeom prst="noSmoking">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8" name="Simbolo &quot;divieto&quot; 17"/>
          <p:cNvSpPr/>
          <p:nvPr/>
        </p:nvSpPr>
        <p:spPr>
          <a:xfrm>
            <a:off x="3781826" y="3804295"/>
            <a:ext cx="509579" cy="507680"/>
          </a:xfrm>
          <a:prstGeom prst="noSmoking">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23" name="Simbolo &quot;divieto&quot; 22"/>
          <p:cNvSpPr/>
          <p:nvPr/>
        </p:nvSpPr>
        <p:spPr>
          <a:xfrm>
            <a:off x="2532666" y="3167826"/>
            <a:ext cx="581007" cy="41800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Segnaposto piè di pagina 23"/>
          <p:cNvSpPr>
            <a:spLocks noGrp="1"/>
          </p:cNvSpPr>
          <p:nvPr>
            <p:ph type="ftr" sz="quarter" idx="11"/>
          </p:nvPr>
        </p:nvSpPr>
        <p:spPr/>
        <p:txBody>
          <a:bodyPr/>
          <a:lstStyle/>
          <a:p>
            <a:r>
              <a:rPr lang="it-IT" smtClean="0">
                <a:solidFill>
                  <a:prstClr val="black">
                    <a:tint val="75000"/>
                  </a:prstClr>
                </a:solidFill>
              </a:rPr>
              <a:t>Claudio Povolo 2015</a:t>
            </a:r>
            <a:endParaRPr lang="it-IT">
              <a:solidFill>
                <a:prstClr val="black">
                  <a:tint val="75000"/>
                </a:prstClr>
              </a:solidFill>
            </a:endParaRPr>
          </a:p>
        </p:txBody>
      </p:sp>
    </p:spTree>
    <p:extLst>
      <p:ext uri="{BB962C8B-B14F-4D97-AF65-F5344CB8AC3E}">
        <p14:creationId xmlns:p14="http://schemas.microsoft.com/office/powerpoint/2010/main" val="13895758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224744"/>
            <a:ext cx="12192000" cy="5324534"/>
          </a:xfrm>
          <a:prstGeom prst="rect">
            <a:avLst/>
          </a:prstGeom>
        </p:spPr>
        <p:txBody>
          <a:bodyPr wrap="square">
            <a:spAutoFit/>
          </a:bodyPr>
          <a:lstStyle/>
          <a:p>
            <a:endParaRPr lang="it-IT" sz="2800" dirty="0" smtClean="0"/>
          </a:p>
          <a:p>
            <a:r>
              <a:rPr lang="it-IT" sz="2400" dirty="0" smtClean="0"/>
              <a:t>E</a:t>
            </a:r>
            <a:r>
              <a:rPr lang="it-IT" sz="2400" dirty="0"/>
              <a:t>’ nel </a:t>
            </a:r>
            <a:r>
              <a:rPr lang="it-IT" sz="2400" b="1" dirty="0"/>
              <a:t>1580</a:t>
            </a:r>
            <a:r>
              <a:rPr lang="it-IT" sz="2400" dirty="0"/>
              <a:t> che il Consiglio dei dieci emana una </a:t>
            </a:r>
            <a:r>
              <a:rPr lang="it-IT" sz="2400" b="1" dirty="0"/>
              <a:t>legge che sancisce un vero e proprio spartiacque</a:t>
            </a:r>
            <a:r>
              <a:rPr lang="it-IT" sz="2400" dirty="0"/>
              <a:t>, anche rispetto al trentennio precedente (periodo definito di </a:t>
            </a:r>
            <a:r>
              <a:rPr lang="it-IT" sz="2400" i="1" dirty="0"/>
              <a:t>sospensione</a:t>
            </a:r>
            <a:r>
              <a:rPr lang="it-IT" sz="2400" dirty="0"/>
              <a:t>). Con la legge del 20 luglio 1580 il Consiglio dei dieci cassò implicitamente la legge del 1549, rimasta valida, pur tramite le numerose sospensioni, sino ad allora. </a:t>
            </a:r>
            <a:r>
              <a:rPr lang="it-IT" sz="2400" b="1" dirty="0"/>
              <a:t>Con </a:t>
            </a:r>
            <a:r>
              <a:rPr lang="it-IT" sz="2400" b="1" dirty="0" smtClean="0"/>
              <a:t>la nuova </a:t>
            </a:r>
            <a:r>
              <a:rPr lang="it-IT" sz="2400" b="1" dirty="0"/>
              <a:t>legge </a:t>
            </a:r>
            <a:r>
              <a:rPr lang="it-IT" sz="2400" b="1" dirty="0" smtClean="0"/>
              <a:t>si </a:t>
            </a:r>
            <a:r>
              <a:rPr lang="it-IT" sz="2400" b="1" dirty="0"/>
              <a:t>estese la possibilità a tutti i banditi, anche a quelli colpiti dalle pene più severe, di potersi liberare uccidendo altri banditi che si fossero trovati nelle loro medesime condizioni. </a:t>
            </a:r>
            <a:r>
              <a:rPr lang="it-IT" sz="2400" dirty="0"/>
              <a:t>La definizione del bandito come soggetto escluso dalla società civile e in quanto tale considerato fuorilegge, veniva così sottratta definitivamente all’antica normativa dei tribunali locali e, in definitiva, sancita dagli organi supremi del centro dominante. La legge aveva validità annuale, ma venne </a:t>
            </a:r>
            <a:r>
              <a:rPr lang="it-IT" sz="2400" b="1" dirty="0"/>
              <a:t>prorogata</a:t>
            </a:r>
            <a:r>
              <a:rPr lang="it-IT" sz="2400" dirty="0"/>
              <a:t> quasi sistematicamente. Le proroghe furono deliberate infatti nel 1581, 1582, 1583, 1584 e nel 1587 per due anni. Ed ancora nel 1597, 1609, 1613: una legislazione sostanzialmente ripetitiva ma che aveva l’obbiettivo di </a:t>
            </a:r>
            <a:r>
              <a:rPr lang="it-IT" sz="2400" b="1" dirty="0"/>
              <a:t>azzerare la normativa statutaria delle città suddite in materia di banditismo</a:t>
            </a:r>
            <a:r>
              <a:rPr lang="it-IT" sz="2400" dirty="0"/>
              <a:t>.</a:t>
            </a:r>
          </a:p>
        </p:txBody>
      </p:sp>
      <p:sp>
        <p:nvSpPr>
          <p:cNvPr id="3" name="Segnaposto piè di pagina 2"/>
          <p:cNvSpPr>
            <a:spLocks noGrp="1"/>
          </p:cNvSpPr>
          <p:nvPr>
            <p:ph type="ftr" sz="quarter" idx="11"/>
          </p:nvPr>
        </p:nvSpPr>
        <p:spPr/>
        <p:txBody>
          <a:bodyPr/>
          <a:lstStyle/>
          <a:p>
            <a:r>
              <a:rPr lang="it-IT" smtClean="0"/>
              <a:t>Claudio Povolo 2015</a:t>
            </a:r>
            <a:endParaRPr lang="it-IT"/>
          </a:p>
        </p:txBody>
      </p:sp>
      <p:sp>
        <p:nvSpPr>
          <p:cNvPr id="4" name="CasellaDiTesto 3"/>
          <p:cNvSpPr txBox="1"/>
          <p:nvPr/>
        </p:nvSpPr>
        <p:spPr>
          <a:xfrm>
            <a:off x="362840" y="192784"/>
            <a:ext cx="11089306" cy="1384995"/>
          </a:xfrm>
          <a:prstGeom prst="rect">
            <a:avLst/>
          </a:prstGeom>
          <a:noFill/>
        </p:spPr>
        <p:txBody>
          <a:bodyPr wrap="square" rtlCol="0">
            <a:spAutoFit/>
          </a:bodyPr>
          <a:lstStyle/>
          <a:p>
            <a:r>
              <a:rPr lang="it-IT" sz="2800" b="1" dirty="0" smtClean="0"/>
              <a:t>SECONDA FASE: INSERIMENTO DEL CENTRO DOMINANTE TRAMITE NUOVA LEGISLAZIONE SUL BANDITISMO (REGIME DI PROROGA): dal 1580 in poi</a:t>
            </a:r>
            <a:endParaRPr lang="it-IT" sz="2800" b="1" dirty="0"/>
          </a:p>
        </p:txBody>
      </p:sp>
    </p:spTree>
    <p:extLst>
      <p:ext uri="{BB962C8B-B14F-4D97-AF65-F5344CB8AC3E}">
        <p14:creationId xmlns:p14="http://schemas.microsoft.com/office/powerpoint/2010/main" val="222343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40885" y="1079672"/>
            <a:ext cx="8090587" cy="646331"/>
          </a:xfrm>
          <a:prstGeom prst="rect">
            <a:avLst/>
          </a:prstGeom>
          <a:noFill/>
        </p:spPr>
        <p:txBody>
          <a:bodyPr wrap="square" rtlCol="0">
            <a:spAutoFit/>
          </a:bodyPr>
          <a:lstStyle/>
          <a:p>
            <a:pPr defTabSz="685800"/>
            <a:r>
              <a:rPr lang="it-IT" b="1" dirty="0">
                <a:solidFill>
                  <a:prstClr val="black"/>
                </a:solidFill>
              </a:rPr>
              <a:t>IL SISTEMA NELLA SECONDA FASE DI INTERVENTO DI VENEZIA: PARTE DEL 1580 E REGIME DI </a:t>
            </a:r>
            <a:r>
              <a:rPr lang="it-IT" b="1" u="sng" dirty="0">
                <a:solidFill>
                  <a:prstClr val="black"/>
                </a:solidFill>
              </a:rPr>
              <a:t>PROROGA</a:t>
            </a:r>
          </a:p>
        </p:txBody>
      </p:sp>
      <p:sp>
        <p:nvSpPr>
          <p:cNvPr id="3" name="CasellaDiTesto 2"/>
          <p:cNvSpPr txBox="1"/>
          <p:nvPr/>
        </p:nvSpPr>
        <p:spPr>
          <a:xfrm>
            <a:off x="4823254" y="1728402"/>
            <a:ext cx="1807176" cy="507831"/>
          </a:xfrm>
          <a:prstGeom prst="rect">
            <a:avLst/>
          </a:prstGeom>
          <a:noFill/>
          <a:ln w="38100">
            <a:solidFill>
              <a:srgbClr val="FF0000"/>
            </a:solidFill>
          </a:ln>
        </p:spPr>
        <p:txBody>
          <a:bodyPr wrap="square" rtlCol="0">
            <a:spAutoFit/>
          </a:bodyPr>
          <a:lstStyle/>
          <a:p>
            <a:pPr defTabSz="685800"/>
            <a:r>
              <a:rPr lang="it-IT" sz="1350" dirty="0">
                <a:solidFill>
                  <a:prstClr val="black"/>
                </a:solidFill>
              </a:rPr>
              <a:t>DOMINANTE (VENEZIA)</a:t>
            </a:r>
          </a:p>
        </p:txBody>
      </p:sp>
      <p:sp>
        <p:nvSpPr>
          <p:cNvPr id="4" name="CasellaDiTesto 3"/>
          <p:cNvSpPr txBox="1"/>
          <p:nvPr/>
        </p:nvSpPr>
        <p:spPr>
          <a:xfrm>
            <a:off x="4159299" y="2601143"/>
            <a:ext cx="3135086" cy="50783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CITTA’ SUDDITA (p. es. VICENZA o BRESCIA)</a:t>
            </a:r>
          </a:p>
        </p:txBody>
      </p:sp>
      <p:sp>
        <p:nvSpPr>
          <p:cNvPr id="5" name="CasellaDiTesto 4"/>
          <p:cNvSpPr txBox="1"/>
          <p:nvPr/>
        </p:nvSpPr>
        <p:spPr>
          <a:xfrm>
            <a:off x="8450581" y="2434592"/>
            <a:ext cx="1528355" cy="715581"/>
          </a:xfrm>
          <a:prstGeom prst="rect">
            <a:avLst/>
          </a:prstGeom>
          <a:noFill/>
          <a:ln w="38100">
            <a:noFill/>
          </a:ln>
        </p:spPr>
        <p:txBody>
          <a:bodyPr wrap="square" rtlCol="0">
            <a:spAutoFit/>
          </a:bodyPr>
          <a:lstStyle/>
          <a:p>
            <a:pPr defTabSz="685800"/>
            <a:r>
              <a:rPr lang="it-IT" sz="1350" dirty="0">
                <a:solidFill>
                  <a:prstClr val="black"/>
                </a:solidFill>
              </a:rPr>
              <a:t>IRROGAZIONE DELLA PENA DEL BANDO</a:t>
            </a:r>
          </a:p>
        </p:txBody>
      </p:sp>
      <p:sp>
        <p:nvSpPr>
          <p:cNvPr id="6" name="CasellaDiTesto 5"/>
          <p:cNvSpPr txBox="1"/>
          <p:nvPr/>
        </p:nvSpPr>
        <p:spPr>
          <a:xfrm>
            <a:off x="8519161" y="3718017"/>
            <a:ext cx="1354919" cy="507831"/>
          </a:xfrm>
          <a:prstGeom prst="rect">
            <a:avLst/>
          </a:prstGeom>
          <a:noFill/>
          <a:ln w="38100">
            <a:noFill/>
          </a:ln>
        </p:spPr>
        <p:txBody>
          <a:bodyPr wrap="square" rtlCol="0">
            <a:spAutoFit/>
          </a:bodyPr>
          <a:lstStyle/>
          <a:p>
            <a:pPr defTabSz="685800"/>
            <a:r>
              <a:rPr lang="it-IT" sz="1350" dirty="0">
                <a:solidFill>
                  <a:prstClr val="black"/>
                </a:solidFill>
              </a:rPr>
              <a:t>ESPULSIONE DEL BANDITO</a:t>
            </a:r>
          </a:p>
        </p:txBody>
      </p:sp>
      <p:sp>
        <p:nvSpPr>
          <p:cNvPr id="7" name="CasellaDiTesto 6"/>
          <p:cNvSpPr txBox="1"/>
          <p:nvPr/>
        </p:nvSpPr>
        <p:spPr>
          <a:xfrm>
            <a:off x="6559732" y="3718016"/>
            <a:ext cx="1185454" cy="1338828"/>
          </a:xfrm>
          <a:prstGeom prst="rect">
            <a:avLst/>
          </a:prstGeom>
          <a:noFill/>
          <a:ln w="38100">
            <a:noFill/>
          </a:ln>
        </p:spPr>
        <p:txBody>
          <a:bodyPr wrap="square" rtlCol="0">
            <a:spAutoFit/>
          </a:bodyPr>
          <a:lstStyle/>
          <a:p>
            <a:pPr defTabSz="685800"/>
            <a:r>
              <a:rPr lang="it-IT" sz="1350" dirty="0">
                <a:solidFill>
                  <a:prstClr val="black"/>
                </a:solidFill>
              </a:rPr>
              <a:t>POSSIBILITA’ DI UCCISIONE DEL BANDITO CHE RIENTRA NEL TERRITORIO</a:t>
            </a:r>
          </a:p>
        </p:txBody>
      </p:sp>
      <p:sp>
        <p:nvSpPr>
          <p:cNvPr id="8" name="CasellaDiTesto 7"/>
          <p:cNvSpPr txBox="1"/>
          <p:nvPr/>
        </p:nvSpPr>
        <p:spPr>
          <a:xfrm>
            <a:off x="4463144" y="3718017"/>
            <a:ext cx="1263699" cy="1131079"/>
          </a:xfrm>
          <a:prstGeom prst="rect">
            <a:avLst/>
          </a:prstGeom>
          <a:noFill/>
          <a:ln w="38100">
            <a:noFill/>
          </a:ln>
        </p:spPr>
        <p:txBody>
          <a:bodyPr wrap="square" rtlCol="0">
            <a:spAutoFit/>
          </a:bodyPr>
          <a:lstStyle/>
          <a:p>
            <a:pPr defTabSz="685800"/>
            <a:r>
              <a:rPr lang="it-IT" sz="1350" dirty="0">
                <a:solidFill>
                  <a:prstClr val="black"/>
                </a:solidFill>
              </a:rPr>
              <a:t>REGOLAZIONE «INTERNA» DEL SISTEMA DI VENDETTA - TRATTATIVE</a:t>
            </a:r>
          </a:p>
        </p:txBody>
      </p:sp>
      <p:sp>
        <p:nvSpPr>
          <p:cNvPr id="9" name="CasellaDiTesto 8"/>
          <p:cNvSpPr txBox="1"/>
          <p:nvPr/>
        </p:nvSpPr>
        <p:spPr>
          <a:xfrm>
            <a:off x="1968844" y="3718017"/>
            <a:ext cx="1608640" cy="507831"/>
          </a:xfrm>
          <a:prstGeom prst="rect">
            <a:avLst/>
          </a:prstGeom>
          <a:noFill/>
          <a:ln w="38100">
            <a:noFill/>
          </a:ln>
        </p:spPr>
        <p:txBody>
          <a:bodyPr wrap="square" rtlCol="0">
            <a:spAutoFit/>
          </a:bodyPr>
          <a:lstStyle/>
          <a:p>
            <a:pPr defTabSz="685800"/>
            <a:r>
              <a:rPr lang="it-IT" sz="1350" dirty="0">
                <a:solidFill>
                  <a:prstClr val="black"/>
                </a:solidFill>
              </a:rPr>
              <a:t>RAGGIUNGIMENTO DELLA PACE</a:t>
            </a:r>
          </a:p>
        </p:txBody>
      </p:sp>
      <p:sp>
        <p:nvSpPr>
          <p:cNvPr id="10" name="CasellaDiTesto 9"/>
          <p:cNvSpPr txBox="1"/>
          <p:nvPr/>
        </p:nvSpPr>
        <p:spPr>
          <a:xfrm>
            <a:off x="1968844" y="2605578"/>
            <a:ext cx="1588911" cy="507831"/>
          </a:xfrm>
          <a:prstGeom prst="rect">
            <a:avLst/>
          </a:prstGeom>
          <a:noFill/>
          <a:ln w="38100">
            <a:noFill/>
          </a:ln>
        </p:spPr>
        <p:txBody>
          <a:bodyPr wrap="square" rtlCol="0">
            <a:spAutoFit/>
          </a:bodyPr>
          <a:lstStyle/>
          <a:p>
            <a:pPr defTabSz="685800"/>
            <a:r>
              <a:rPr lang="it-IT" sz="1350" dirty="0">
                <a:solidFill>
                  <a:prstClr val="black"/>
                </a:solidFill>
              </a:rPr>
              <a:t>RITORNO DEL BANDITO</a:t>
            </a:r>
          </a:p>
        </p:txBody>
      </p:sp>
      <p:sp>
        <p:nvSpPr>
          <p:cNvPr id="18" name="CasellaDiTesto 17"/>
          <p:cNvSpPr txBox="1"/>
          <p:nvPr/>
        </p:nvSpPr>
        <p:spPr>
          <a:xfrm>
            <a:off x="7813899" y="4341264"/>
            <a:ext cx="2174966" cy="715581"/>
          </a:xfrm>
          <a:prstGeom prst="rect">
            <a:avLst/>
          </a:prstGeom>
          <a:noFill/>
          <a:ln w="38100">
            <a:solidFill>
              <a:srgbClr val="FF0000"/>
            </a:solidFill>
          </a:ln>
        </p:spPr>
        <p:txBody>
          <a:bodyPr wrap="square" rtlCol="0">
            <a:spAutoFit/>
          </a:bodyPr>
          <a:lstStyle/>
          <a:p>
            <a:pPr defTabSz="685800"/>
            <a:r>
              <a:rPr lang="it-IT" sz="1350" b="1" dirty="0">
                <a:solidFill>
                  <a:prstClr val="black"/>
                </a:solidFill>
              </a:rPr>
              <a:t>INTRODUZIONE DI UNA PROPRIA NORMATIVA IN TEMA DI BANDITI</a:t>
            </a:r>
          </a:p>
        </p:txBody>
      </p:sp>
      <p:sp>
        <p:nvSpPr>
          <p:cNvPr id="19" name="Freccia curva 18"/>
          <p:cNvSpPr/>
          <p:nvPr/>
        </p:nvSpPr>
        <p:spPr>
          <a:xfrm rot="5400000">
            <a:off x="6620740" y="1922122"/>
            <a:ext cx="2474361" cy="2086924"/>
          </a:xfrm>
          <a:prstGeom prst="bentArrow">
            <a:avLst>
              <a:gd name="adj1" fmla="val 27699"/>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0" name="Simbolo &quot;divieto&quot; 19"/>
          <p:cNvSpPr/>
          <p:nvPr/>
        </p:nvSpPr>
        <p:spPr>
          <a:xfrm>
            <a:off x="8813207" y="2441288"/>
            <a:ext cx="685800" cy="685800"/>
          </a:xfrm>
          <a:prstGeom prst="noSmoking">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1" name="Simbolo &quot;divieto&quot; 20"/>
          <p:cNvSpPr/>
          <p:nvPr/>
        </p:nvSpPr>
        <p:spPr>
          <a:xfrm>
            <a:off x="8871857" y="3586214"/>
            <a:ext cx="685800" cy="685800"/>
          </a:xfrm>
          <a:prstGeom prst="noSmoking">
            <a:avLst/>
          </a:prstGeom>
          <a:solidFill>
            <a:srgbClr val="FF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2" name="Simbolo &quot;divieto&quot; 21"/>
          <p:cNvSpPr/>
          <p:nvPr/>
        </p:nvSpPr>
        <p:spPr>
          <a:xfrm>
            <a:off x="6726549" y="3929114"/>
            <a:ext cx="685800" cy="685800"/>
          </a:xfrm>
          <a:prstGeom prst="noSmoking">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3" name="Simbolo &quot;divieto&quot; 22"/>
          <p:cNvSpPr/>
          <p:nvPr/>
        </p:nvSpPr>
        <p:spPr>
          <a:xfrm>
            <a:off x="4679213" y="3929114"/>
            <a:ext cx="685800" cy="685800"/>
          </a:xfrm>
          <a:prstGeom prst="noSmoking">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4" name="Simbolo &quot;divieto&quot; 23"/>
          <p:cNvSpPr/>
          <p:nvPr/>
        </p:nvSpPr>
        <p:spPr>
          <a:xfrm>
            <a:off x="2322934" y="3715040"/>
            <a:ext cx="685800" cy="685800"/>
          </a:xfrm>
          <a:prstGeom prst="noSmoking">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5" name="Simbolo &quot;divieto&quot; 24"/>
          <p:cNvSpPr/>
          <p:nvPr/>
        </p:nvSpPr>
        <p:spPr>
          <a:xfrm>
            <a:off x="2197911" y="2535241"/>
            <a:ext cx="685800" cy="685800"/>
          </a:xfrm>
          <a:prstGeom prst="noSmoking">
            <a:avLst/>
          </a:prstGeom>
          <a:solidFill>
            <a:srgbClr val="FF00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black"/>
              </a:solidFill>
            </a:endParaRPr>
          </a:p>
        </p:txBody>
      </p:sp>
      <p:sp>
        <p:nvSpPr>
          <p:cNvPr id="26" name="CasellaDiTesto 25"/>
          <p:cNvSpPr txBox="1"/>
          <p:nvPr/>
        </p:nvSpPr>
        <p:spPr>
          <a:xfrm>
            <a:off x="1783493" y="5344343"/>
            <a:ext cx="8205373" cy="646331"/>
          </a:xfrm>
          <a:prstGeom prst="rect">
            <a:avLst/>
          </a:prstGeom>
          <a:noFill/>
        </p:spPr>
        <p:txBody>
          <a:bodyPr wrap="square" rtlCol="0">
            <a:spAutoFit/>
          </a:bodyPr>
          <a:lstStyle/>
          <a:p>
            <a:pPr defTabSz="685800"/>
            <a:r>
              <a:rPr lang="it-IT" b="1" dirty="0">
                <a:solidFill>
                  <a:prstClr val="black"/>
                </a:solidFill>
              </a:rPr>
              <a:t>Il sistema della pena del bando è ora gestito dalla Dominante «scardinando» così la gestione locale della vendetta.</a:t>
            </a:r>
          </a:p>
        </p:txBody>
      </p:sp>
      <p:sp>
        <p:nvSpPr>
          <p:cNvPr id="11" name="Segnaposto piè di pagina 10"/>
          <p:cNvSpPr>
            <a:spLocks noGrp="1"/>
          </p:cNvSpPr>
          <p:nvPr>
            <p:ph type="ftr" sz="quarter" idx="11"/>
          </p:nvPr>
        </p:nvSpPr>
        <p:spPr/>
        <p:txBody>
          <a:bodyPr/>
          <a:lstStyle/>
          <a:p>
            <a:r>
              <a:rPr lang="it-IT" smtClean="0">
                <a:solidFill>
                  <a:prstClr val="black">
                    <a:tint val="75000"/>
                  </a:prstClr>
                </a:solidFill>
              </a:rPr>
              <a:t>Claudio Povolo 2015</a:t>
            </a:r>
            <a:endParaRPr lang="it-IT">
              <a:solidFill>
                <a:prstClr val="black">
                  <a:tint val="75000"/>
                </a:prstClr>
              </a:solidFill>
            </a:endParaRPr>
          </a:p>
        </p:txBody>
      </p:sp>
    </p:spTree>
    <p:extLst>
      <p:ext uri="{BB962C8B-B14F-4D97-AF65-F5344CB8AC3E}">
        <p14:creationId xmlns:p14="http://schemas.microsoft.com/office/powerpoint/2010/main" val="8940416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5" name="CasellaDiTesto 4"/>
          <p:cNvSpPr txBox="1"/>
          <p:nvPr/>
        </p:nvSpPr>
        <p:spPr>
          <a:xfrm>
            <a:off x="321276" y="263611"/>
            <a:ext cx="2899719" cy="1569660"/>
          </a:xfrm>
          <a:prstGeom prst="rect">
            <a:avLst/>
          </a:prstGeom>
          <a:noFill/>
          <a:ln w="19050">
            <a:solidFill>
              <a:srgbClr val="002060"/>
            </a:solidFill>
          </a:ln>
        </p:spPr>
        <p:txBody>
          <a:bodyPr wrap="square" rtlCol="0">
            <a:spAutoFit/>
          </a:bodyPr>
          <a:lstStyle/>
          <a:p>
            <a:r>
              <a:rPr lang="it-IT" sz="2400" dirty="0" smtClean="0"/>
              <a:t>PARTE DEL CONSIGLIO DEI X</a:t>
            </a:r>
          </a:p>
          <a:p>
            <a:r>
              <a:rPr lang="it-IT" sz="2400" dirty="0" smtClean="0"/>
              <a:t>IN MATERIA</a:t>
            </a:r>
          </a:p>
          <a:p>
            <a:r>
              <a:rPr lang="it-IT" sz="2400" dirty="0" smtClean="0"/>
              <a:t>DI BANDITI (1580)</a:t>
            </a:r>
            <a:endParaRPr lang="it-IT" sz="2400" dirty="0"/>
          </a:p>
        </p:txBody>
      </p:sp>
      <p:sp>
        <p:nvSpPr>
          <p:cNvPr id="2" name="Segnaposto piè di pagina 1"/>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424635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79508"/>
          </a:xfrm>
        </p:spPr>
        <p:txBody>
          <a:bodyPr>
            <a:normAutofit/>
          </a:bodyPr>
          <a:lstStyle/>
          <a:p>
            <a:r>
              <a:rPr lang="it-IT" sz="2000" dirty="0" smtClean="0"/>
              <a:t>                                                            </a:t>
            </a:r>
            <a:r>
              <a:rPr lang="it-IT" sz="2400" b="1" dirty="0" smtClean="0"/>
              <a:t>      STATO DI ECCEZIONE</a:t>
            </a:r>
            <a:endParaRPr lang="it-IT" sz="2400" b="1" dirty="0"/>
          </a:p>
        </p:txBody>
      </p:sp>
      <p:sp>
        <p:nvSpPr>
          <p:cNvPr id="3" name="Segnaposto contenuto 2"/>
          <p:cNvSpPr>
            <a:spLocks noGrp="1"/>
          </p:cNvSpPr>
          <p:nvPr>
            <p:ph idx="1"/>
          </p:nvPr>
        </p:nvSpPr>
        <p:spPr>
          <a:xfrm>
            <a:off x="838200" y="1238713"/>
            <a:ext cx="10515600" cy="4938250"/>
          </a:xfrm>
        </p:spPr>
        <p:txBody>
          <a:bodyPr>
            <a:normAutofit/>
          </a:bodyPr>
          <a:lstStyle/>
          <a:p>
            <a:pPr marL="0" indent="0">
              <a:buNone/>
            </a:pPr>
            <a:r>
              <a:rPr lang="it-IT" sz="2000" dirty="0" smtClean="0"/>
              <a:t>STATO DI ECCEZIONE </a:t>
            </a:r>
            <a:r>
              <a:rPr lang="mr-IN" sz="2000" dirty="0" smtClean="0"/>
              <a:t>–</a:t>
            </a:r>
            <a:r>
              <a:rPr lang="it-IT" sz="2000" dirty="0" smtClean="0"/>
              <a:t> SUA DURATA</a:t>
            </a:r>
          </a:p>
          <a:p>
            <a:pPr marL="0" indent="0">
              <a:buNone/>
            </a:pPr>
            <a:r>
              <a:rPr lang="it-IT" sz="2000" dirty="0" smtClean="0"/>
              <a:t>SOSPENSIONE DEL SISTEMA COSTITUZIONALE VIGENTE</a:t>
            </a:r>
          </a:p>
          <a:p>
            <a:pPr marL="0" indent="0">
              <a:buNone/>
            </a:pPr>
            <a:r>
              <a:rPr lang="it-IT" sz="2000" dirty="0" smtClean="0"/>
              <a:t>INCENTRATO SUL POLICENTRISMO E SULLE AUTONOMIE</a:t>
            </a:r>
          </a:p>
          <a:p>
            <a:pPr marL="0" indent="0">
              <a:buNone/>
            </a:pPr>
            <a:r>
              <a:rPr lang="it-IT" sz="2000" dirty="0" smtClean="0"/>
              <a:t>DIROMPENZA DELLE LEGGI IN MATERIA DI BANDITISMO SUL SISTEMA DELLE INIMICIZIE</a:t>
            </a:r>
          </a:p>
          <a:p>
            <a:pPr marL="0" indent="0">
              <a:buNone/>
            </a:pPr>
            <a:r>
              <a:rPr lang="it-IT" sz="2000" dirty="0" smtClean="0"/>
              <a:t>DELEGA AI PRIVATI DELL’USO DELLA VIOLENZA</a:t>
            </a:r>
          </a:p>
          <a:p>
            <a:pPr marL="0" indent="0">
              <a:buNone/>
            </a:pPr>
            <a:r>
              <a:rPr lang="it-IT" sz="2000" dirty="0" smtClean="0"/>
              <a:t>MERCATO DELLE ‘VOCI LIBERAR BANDITO’</a:t>
            </a:r>
          </a:p>
          <a:p>
            <a:pPr marL="0" indent="0">
              <a:buNone/>
            </a:pPr>
            <a:r>
              <a:rPr lang="it-IT" sz="2000" dirty="0" smtClean="0"/>
              <a:t>IL BANDITO DA NEMICO PRIVATO DIVIENE NEMICO PUBBLICO</a:t>
            </a:r>
          </a:p>
          <a:p>
            <a:pPr marL="0" indent="0">
              <a:buNone/>
            </a:pPr>
            <a:r>
              <a:rPr lang="it-IT" sz="2000" dirty="0" smtClean="0"/>
              <a:t>IMPOSSIBILITA’ DI AUTOREGOLAMENTAZIONE DEI TRIBUNALI</a:t>
            </a:r>
          </a:p>
          <a:p>
            <a:pPr marL="0" indent="0">
              <a:buNone/>
            </a:pPr>
            <a:r>
              <a:rPr lang="it-IT" sz="2000" dirty="0" smtClean="0"/>
              <a:t>IMPOSIZIONI DELLE PACI</a:t>
            </a:r>
          </a:p>
          <a:p>
            <a:pPr marL="0" indent="0">
              <a:buNone/>
            </a:pPr>
            <a:r>
              <a:rPr lang="it-IT" sz="2000" dirty="0" smtClean="0"/>
              <a:t>PROGRESSIVA DELEGITTIMZIONE DEL SISTEMA DELLA VENDETTA</a:t>
            </a:r>
            <a:endParaRPr lang="it-IT" sz="2000"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196661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28467"/>
          </a:xfrm>
        </p:spPr>
        <p:txBody>
          <a:bodyPr>
            <a:normAutofit/>
          </a:bodyPr>
          <a:lstStyle/>
          <a:p>
            <a:r>
              <a:rPr lang="it-IT" sz="2400" dirty="0" smtClean="0"/>
              <a:t>                                        ALCUNI PROBLEMI PRELIMINARI</a:t>
            </a:r>
            <a:endParaRPr lang="it-IT" sz="2400" dirty="0"/>
          </a:p>
        </p:txBody>
      </p:sp>
      <p:sp>
        <p:nvSpPr>
          <p:cNvPr id="3" name="Segnaposto contenuto 2"/>
          <p:cNvSpPr>
            <a:spLocks noGrp="1"/>
          </p:cNvSpPr>
          <p:nvPr>
            <p:ph idx="1"/>
          </p:nvPr>
        </p:nvSpPr>
        <p:spPr>
          <a:xfrm>
            <a:off x="838200" y="1207353"/>
            <a:ext cx="10515600" cy="4969610"/>
          </a:xfrm>
        </p:spPr>
        <p:txBody>
          <a:bodyPr>
            <a:normAutofit/>
          </a:bodyPr>
          <a:lstStyle/>
          <a:p>
            <a:pPr marL="0" indent="0">
              <a:buNone/>
            </a:pPr>
            <a:r>
              <a:rPr lang="it-IT" sz="1800" dirty="0" smtClean="0"/>
              <a:t>BANDITO </a:t>
            </a:r>
            <a:r>
              <a:rPr lang="mr-IN" sz="1800" dirty="0" smtClean="0"/>
              <a:t>–</a:t>
            </a:r>
            <a:r>
              <a:rPr lang="it-IT" sz="1800" dirty="0" smtClean="0"/>
              <a:t> BRIGANTE </a:t>
            </a:r>
            <a:r>
              <a:rPr lang="mr-IN" sz="1800" dirty="0" smtClean="0"/>
              <a:t>–</a:t>
            </a:r>
            <a:r>
              <a:rPr lang="it-IT" sz="1800" dirty="0" smtClean="0"/>
              <a:t> CRIMINALE</a:t>
            </a:r>
          </a:p>
          <a:p>
            <a:pPr marL="0" indent="0">
              <a:buNone/>
            </a:pPr>
            <a:r>
              <a:rPr lang="it-IT" sz="1800" dirty="0" smtClean="0"/>
              <a:t>TEORIA DEL LABELLING APPROACH (H. BAKER) </a:t>
            </a:r>
            <a:r>
              <a:rPr lang="mr-IN" sz="1800" dirty="0" smtClean="0"/>
              <a:t>–</a:t>
            </a:r>
            <a:r>
              <a:rPr lang="it-IT" sz="1800" dirty="0" smtClean="0"/>
              <a:t> MA LA  SOCIETA’?</a:t>
            </a:r>
          </a:p>
          <a:p>
            <a:pPr marL="0" indent="0">
              <a:buNone/>
            </a:pPr>
            <a:r>
              <a:rPr lang="it-IT" sz="1800" dirty="0" smtClean="0"/>
              <a:t>OTTOCENTO NASCITA DEGLI STEREOTIPI: LO SGUARDO VERSO IL PASSATO, NON BRIGANTI MA BANDITI</a:t>
            </a:r>
          </a:p>
          <a:p>
            <a:pPr marL="0" indent="0">
              <a:buNone/>
            </a:pPr>
            <a:r>
              <a:rPr lang="it-IT" sz="1800" dirty="0" smtClean="0"/>
              <a:t>E. HOBSBAWM: BANDITS </a:t>
            </a:r>
            <a:r>
              <a:rPr lang="mr-IN" sz="1800" dirty="0" smtClean="0"/>
              <a:t>–</a:t>
            </a:r>
            <a:r>
              <a:rPr lang="it-IT" sz="1800" dirty="0" smtClean="0"/>
              <a:t> PASSAGGIO CRUCIALE </a:t>
            </a:r>
            <a:r>
              <a:rPr lang="mr-IN" sz="1800" dirty="0" smtClean="0"/>
              <a:t>–</a:t>
            </a:r>
            <a:r>
              <a:rPr lang="it-IT" sz="1800" dirty="0" smtClean="0"/>
              <a:t> CRITICA DI ANTON BLOK</a:t>
            </a:r>
          </a:p>
          <a:p>
            <a:pPr marL="0" indent="0">
              <a:buNone/>
            </a:pPr>
            <a:r>
              <a:rPr lang="it-IT" sz="1800" dirty="0" smtClean="0"/>
              <a:t>MEDIOEVO E ETA’ MODERNA: IL BANDITO E’ COLUI CHE E’ COLPITO DALLA PENA DEL BANDO</a:t>
            </a:r>
            <a:endParaRPr lang="it-IT" sz="1800"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365405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22270"/>
          </a:xfrm>
        </p:spPr>
        <p:txBody>
          <a:bodyPr>
            <a:normAutofit/>
          </a:bodyPr>
          <a:lstStyle/>
          <a:p>
            <a:pPr algn="just"/>
            <a:r>
              <a:rPr lang="it-IT" sz="2000" b="1" dirty="0" smtClean="0"/>
              <a:t>PARTE DELL’ILLUSTRISSIMO CONSEGLIO DE X CON LA ZONTA DELLI 20 LUGLIO MDLXXX</a:t>
            </a:r>
            <a:br>
              <a:rPr lang="it-IT" sz="2000" b="1" dirty="0" smtClean="0"/>
            </a:br>
            <a:r>
              <a:rPr lang="it-IT" sz="2000" b="1" dirty="0" smtClean="0"/>
              <a:t>IN MATERIA DE’BANDITI</a:t>
            </a:r>
            <a:endParaRPr lang="it-IT" sz="2000" b="1" dirty="0"/>
          </a:p>
        </p:txBody>
      </p:sp>
      <p:sp>
        <p:nvSpPr>
          <p:cNvPr id="3" name="Segnaposto contenuto 2"/>
          <p:cNvSpPr>
            <a:spLocks noGrp="1"/>
          </p:cNvSpPr>
          <p:nvPr>
            <p:ph idx="1"/>
          </p:nvPr>
        </p:nvSpPr>
        <p:spPr>
          <a:xfrm>
            <a:off x="838200" y="1276865"/>
            <a:ext cx="10515600" cy="4900098"/>
          </a:xfrm>
        </p:spPr>
        <p:txBody>
          <a:bodyPr>
            <a:normAutofit lnSpcReduction="10000"/>
          </a:bodyPr>
          <a:lstStyle/>
          <a:p>
            <a:pPr marL="0" indent="0">
              <a:buNone/>
            </a:pPr>
            <a:r>
              <a:rPr lang="it-IT" sz="1800" dirty="0" smtClean="0"/>
              <a:t>Li Gravissimi delitti, che sono commessi nel Stato nostro, la maggior parte </a:t>
            </a:r>
            <a:r>
              <a:rPr lang="it-IT" sz="1800" dirty="0" err="1" smtClean="0"/>
              <a:t>da’banditi</a:t>
            </a:r>
            <a:r>
              <a:rPr lang="it-IT" sz="1800" dirty="0" smtClean="0"/>
              <a:t>, i quali postisi insieme, perturbano la quiete </a:t>
            </a:r>
            <a:r>
              <a:rPr lang="it-IT" sz="1800" dirty="0" err="1" smtClean="0"/>
              <a:t>delli</a:t>
            </a:r>
            <a:r>
              <a:rPr lang="it-IT" sz="1800" dirty="0" smtClean="0"/>
              <a:t> fedeli nostri con </a:t>
            </a:r>
            <a:r>
              <a:rPr lang="it-IT" sz="1800" dirty="0" err="1" smtClean="0"/>
              <a:t>violentie</a:t>
            </a:r>
            <a:r>
              <a:rPr lang="it-IT" sz="1800" dirty="0" smtClean="0"/>
              <a:t>, rapine, et </a:t>
            </a:r>
            <a:r>
              <a:rPr lang="it-IT" sz="1800" dirty="0" err="1" smtClean="0"/>
              <a:t>omicidij</a:t>
            </a:r>
            <a:r>
              <a:rPr lang="it-IT" sz="1800" dirty="0" smtClean="0"/>
              <a:t>, devono muovere questo </a:t>
            </a:r>
            <a:r>
              <a:rPr lang="it-IT" sz="1800" dirty="0" err="1" smtClean="0"/>
              <a:t>Conseglio</a:t>
            </a:r>
            <a:r>
              <a:rPr lang="it-IT" sz="1800" dirty="0" smtClean="0"/>
              <a:t> à fare estraordinaria </a:t>
            </a:r>
            <a:r>
              <a:rPr lang="it-IT" sz="1800" dirty="0" err="1" smtClean="0"/>
              <a:t>provisione</a:t>
            </a:r>
            <a:r>
              <a:rPr lang="it-IT" sz="1800" dirty="0" smtClean="0"/>
              <a:t>, per estirpare questi scelerati; però:</a:t>
            </a:r>
          </a:p>
          <a:p>
            <a:pPr marL="0" indent="0">
              <a:buNone/>
            </a:pPr>
            <a:r>
              <a:rPr lang="it-IT" sz="1800" dirty="0" smtClean="0"/>
              <a:t>L’</a:t>
            </a:r>
            <a:r>
              <a:rPr lang="it-IT" sz="1800" dirty="0" err="1" smtClean="0"/>
              <a:t>anderà</a:t>
            </a:r>
            <a:r>
              <a:rPr lang="it-IT" sz="1800" dirty="0" smtClean="0"/>
              <a:t> parte, che sia fatto </a:t>
            </a:r>
            <a:r>
              <a:rPr lang="it-IT" sz="1800" dirty="0" err="1" smtClean="0"/>
              <a:t>publicare</a:t>
            </a:r>
            <a:r>
              <a:rPr lang="it-IT" sz="1800" dirty="0" smtClean="0"/>
              <a:t> in questa Città, et in </a:t>
            </a:r>
            <a:r>
              <a:rPr lang="it-IT" sz="1800" dirty="0" err="1" smtClean="0"/>
              <a:t>tuttte</a:t>
            </a:r>
            <a:r>
              <a:rPr lang="it-IT" sz="1800" dirty="0" smtClean="0"/>
              <a:t> </a:t>
            </a:r>
            <a:r>
              <a:rPr lang="it-IT" sz="1800" dirty="0" err="1" smtClean="0"/>
              <a:t>l’altre</a:t>
            </a:r>
            <a:r>
              <a:rPr lang="it-IT" sz="1800" dirty="0" smtClean="0"/>
              <a:t> Città, Terre et luoghi del Dominio nostro che se alcuno, da qui ad uno anno prossimo, prenderà dentro li confini, et consegnerà nelle Forze della </a:t>
            </a:r>
            <a:r>
              <a:rPr lang="it-IT" sz="1800" dirty="0" err="1" smtClean="0"/>
              <a:t>Giustitia</a:t>
            </a:r>
            <a:r>
              <a:rPr lang="it-IT" sz="1800" dirty="0" smtClean="0"/>
              <a:t>, ò ammazzerà – fatta legittima fede della </a:t>
            </a:r>
            <a:r>
              <a:rPr lang="it-IT" sz="1800" dirty="0" err="1" smtClean="0"/>
              <a:t>interfettione</a:t>
            </a:r>
            <a:r>
              <a:rPr lang="it-IT" sz="1800" dirty="0" smtClean="0"/>
              <a:t> – alcun bandito per questo </a:t>
            </a:r>
            <a:r>
              <a:rPr lang="it-IT" sz="1800" dirty="0" err="1" smtClean="0"/>
              <a:t>Conseglio</a:t>
            </a:r>
            <a:r>
              <a:rPr lang="it-IT" sz="1800" dirty="0" smtClean="0"/>
              <a:t>, ò vero per li altri </a:t>
            </a:r>
            <a:r>
              <a:rPr lang="it-IT" sz="1800" dirty="0" err="1" smtClean="0"/>
              <a:t>Consegli</a:t>
            </a:r>
            <a:r>
              <a:rPr lang="it-IT" sz="1800" dirty="0" smtClean="0"/>
              <a:t>, Magistrati, et </a:t>
            </a:r>
            <a:r>
              <a:rPr lang="it-IT" sz="1800" dirty="0" err="1" smtClean="0"/>
              <a:t>Officij</a:t>
            </a:r>
            <a:r>
              <a:rPr lang="it-IT" sz="1800" dirty="0" smtClean="0"/>
              <a:t> di questa Città, ò per li Rettori nostri di </a:t>
            </a:r>
            <a:r>
              <a:rPr lang="it-IT" sz="1800" dirty="0" err="1" smtClean="0"/>
              <a:t>fuora</a:t>
            </a:r>
            <a:r>
              <a:rPr lang="it-IT" sz="1800" dirty="0" smtClean="0"/>
              <a:t>, </a:t>
            </a:r>
            <a:r>
              <a:rPr lang="it-IT" sz="1800" dirty="0" err="1" smtClean="0"/>
              <a:t>etiam</a:t>
            </a:r>
            <a:r>
              <a:rPr lang="it-IT" sz="1800" dirty="0" smtClean="0"/>
              <a:t> con autorità di questo </a:t>
            </a:r>
            <a:r>
              <a:rPr lang="it-IT" sz="1800" dirty="0" err="1" smtClean="0"/>
              <a:t>Conseglio</a:t>
            </a:r>
            <a:r>
              <a:rPr lang="it-IT" sz="1800" dirty="0" smtClean="0"/>
              <a:t>, </a:t>
            </a:r>
            <a:r>
              <a:rPr lang="it-IT" sz="1800" dirty="0" err="1" smtClean="0"/>
              <a:t>diffinitive</a:t>
            </a:r>
            <a:r>
              <a:rPr lang="it-IT" sz="1800" dirty="0" smtClean="0"/>
              <a:t>, et in perpetuo, con pena della vita, conseguirà, oltra tutte le taglie, che avesse il bandito, anco la </a:t>
            </a:r>
            <a:r>
              <a:rPr lang="it-IT" sz="1800" dirty="0" err="1" smtClean="0"/>
              <a:t>liberatione</a:t>
            </a:r>
            <a:r>
              <a:rPr lang="it-IT" sz="1800" dirty="0" smtClean="0"/>
              <a:t> di se stesso, se sarà bandito di bando eguale, ò vero inferiore à quello del preso, ò vero morto; et se non sarà bandito, </a:t>
            </a:r>
            <a:r>
              <a:rPr lang="it-IT" sz="1800" dirty="0" err="1" smtClean="0"/>
              <a:t>haverà</a:t>
            </a:r>
            <a:r>
              <a:rPr lang="it-IT" sz="1800" dirty="0" smtClean="0"/>
              <a:t> libertà di liberare un bandito, ò vero confinato, per caso eguale, ò vero inferiore, come è detto di sopra.</a:t>
            </a:r>
          </a:p>
          <a:p>
            <a:pPr marL="0" indent="0">
              <a:buNone/>
            </a:pPr>
            <a:r>
              <a:rPr lang="it-IT" sz="1800" dirty="0" smtClean="0"/>
              <a:t>Quello veramente, che prenderà, ò vero ammazzerà, </a:t>
            </a:r>
            <a:r>
              <a:rPr lang="it-IT" sz="1800" dirty="0" err="1" smtClean="0"/>
              <a:t>etiam</a:t>
            </a:r>
            <a:r>
              <a:rPr lang="it-IT" sz="1800" dirty="0" smtClean="0"/>
              <a:t> in Terre aliene, alcun bandito di Terre, et luoghi, con pena della vita, il quale abbi taglia in Terre aliene, conseguirà l’</a:t>
            </a:r>
            <a:r>
              <a:rPr lang="it-IT" sz="1800" dirty="0" err="1" smtClean="0"/>
              <a:t>assolutione</a:t>
            </a:r>
            <a:r>
              <a:rPr lang="it-IT" sz="1800" dirty="0" smtClean="0"/>
              <a:t> del suo bando, se esso sarà bandito di bando eguale, ò vero inferiore; et se non sarà bandito, </a:t>
            </a:r>
            <a:r>
              <a:rPr lang="it-IT" sz="1800" dirty="0" err="1" smtClean="0"/>
              <a:t>haverà</a:t>
            </a:r>
            <a:r>
              <a:rPr lang="it-IT" sz="1800" dirty="0" smtClean="0"/>
              <a:t> </a:t>
            </a:r>
            <a:r>
              <a:rPr lang="it-IT" sz="1800" dirty="0" err="1" smtClean="0"/>
              <a:t>facultà</a:t>
            </a:r>
            <a:r>
              <a:rPr lang="it-IT" sz="1800" dirty="0" smtClean="0"/>
              <a:t> di liberarne uno, che fosse in bando simile, ò minore à quello che sarà preso, ò morto da lui, oltra tutte </a:t>
            </a:r>
            <a:r>
              <a:rPr lang="it-IT" sz="1800" dirty="0" err="1" smtClean="0"/>
              <a:t>l’altre</a:t>
            </a:r>
            <a:r>
              <a:rPr lang="it-IT" sz="1800" dirty="0" smtClean="0"/>
              <a:t> taglie, come è predetto.</a:t>
            </a:r>
          </a:p>
          <a:p>
            <a:pPr marL="0" indent="0">
              <a:buNone/>
            </a:pPr>
            <a:r>
              <a:rPr lang="it-IT" sz="1800" dirty="0" smtClean="0"/>
              <a:t>Il medesimo beneficio </a:t>
            </a:r>
            <a:r>
              <a:rPr lang="it-IT" sz="1800" dirty="0" err="1" smtClean="0"/>
              <a:t>haveranno</a:t>
            </a:r>
            <a:r>
              <a:rPr lang="it-IT" sz="1800" dirty="0" smtClean="0"/>
              <a:t> anco li banditi per questo </a:t>
            </a:r>
            <a:r>
              <a:rPr lang="it-IT" sz="1800" dirty="0" err="1" smtClean="0"/>
              <a:t>Conseglio</a:t>
            </a:r>
            <a:r>
              <a:rPr lang="it-IT" sz="1800" dirty="0" smtClean="0"/>
              <a:t> con Zonta, ò senza, ò per </a:t>
            </a:r>
            <a:r>
              <a:rPr lang="it-IT" sz="1800" dirty="0" err="1" smtClean="0"/>
              <a:t>delegatione</a:t>
            </a:r>
            <a:r>
              <a:rPr lang="it-IT" sz="1800" dirty="0" smtClean="0"/>
              <a:t>, ò con l’autorità di esso </a:t>
            </a:r>
            <a:r>
              <a:rPr lang="it-IT" sz="1800" dirty="0" err="1" smtClean="0"/>
              <a:t>Conseglio</a:t>
            </a:r>
            <a:r>
              <a:rPr lang="it-IT" sz="1800" dirty="0" smtClean="0"/>
              <a:t>, che prenderanno, ò vero ammazzeranno un altro bandito per il detto </a:t>
            </a:r>
            <a:r>
              <a:rPr lang="it-IT" sz="1800" dirty="0" err="1" smtClean="0"/>
              <a:t>Conseglio</a:t>
            </a:r>
            <a:r>
              <a:rPr lang="it-IT" sz="1800" dirty="0" smtClean="0"/>
              <a:t>, il quale </a:t>
            </a:r>
            <a:r>
              <a:rPr lang="it-IT" sz="1800" dirty="0" err="1" smtClean="0"/>
              <a:t>habbia</a:t>
            </a:r>
            <a:r>
              <a:rPr lang="it-IT" sz="1800" dirty="0" smtClean="0"/>
              <a:t> le </a:t>
            </a:r>
            <a:r>
              <a:rPr lang="it-IT" sz="1800" dirty="0" err="1" smtClean="0"/>
              <a:t>conditioni</a:t>
            </a:r>
            <a:r>
              <a:rPr lang="it-IT" sz="1800" dirty="0" smtClean="0"/>
              <a:t> di sopra </a:t>
            </a:r>
            <a:r>
              <a:rPr lang="it-IT" sz="1800" dirty="0" err="1" smtClean="0"/>
              <a:t>dichiarite</a:t>
            </a:r>
            <a:r>
              <a:rPr lang="it-IT" sz="1800" dirty="0" smtClean="0"/>
              <a:t>; et se chi farà l’effetto </a:t>
            </a:r>
            <a:r>
              <a:rPr lang="it-IT" sz="1800" dirty="0" err="1" smtClean="0"/>
              <a:t>preditto</a:t>
            </a:r>
            <a:r>
              <a:rPr lang="it-IT" sz="1800" dirty="0" smtClean="0"/>
              <a:t> non sarà bandito, ò vero confinato per questo </a:t>
            </a:r>
            <a:r>
              <a:rPr lang="it-IT" sz="1800" dirty="0" err="1" smtClean="0"/>
              <a:t>Conseglio</a:t>
            </a:r>
            <a:r>
              <a:rPr lang="it-IT" sz="1800" dirty="0" smtClean="0"/>
              <a:t>, ò per </a:t>
            </a:r>
            <a:r>
              <a:rPr lang="it-IT" sz="1800" dirty="0" err="1" smtClean="0"/>
              <a:t>delegatione</a:t>
            </a:r>
            <a:r>
              <a:rPr lang="it-IT" sz="1800" dirty="0" smtClean="0"/>
              <a:t>, ò con l’</a:t>
            </a:r>
            <a:r>
              <a:rPr lang="it-IT" sz="1800" dirty="0" err="1" smtClean="0"/>
              <a:t>auttorità</a:t>
            </a:r>
            <a:r>
              <a:rPr lang="it-IT" sz="1800" dirty="0" smtClean="0"/>
              <a:t> di esso di egual bando, ò vero inferiore, come è sopradetto.</a:t>
            </a:r>
            <a:endParaRPr lang="it-IT" sz="1800"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1112762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59132" y="1151165"/>
            <a:ext cx="8405948" cy="646331"/>
          </a:xfrm>
          <a:prstGeom prst="rect">
            <a:avLst/>
          </a:prstGeom>
          <a:noFill/>
        </p:spPr>
        <p:txBody>
          <a:bodyPr wrap="square" rtlCol="0">
            <a:spAutoFit/>
          </a:bodyPr>
          <a:lstStyle/>
          <a:p>
            <a:pPr defTabSz="685800"/>
            <a:r>
              <a:rPr lang="it-IT" b="1" dirty="0">
                <a:solidFill>
                  <a:prstClr val="black"/>
                </a:solidFill>
              </a:rPr>
              <a:t>LA NUOVA LEGISLAZIONE SULLA PENA DEL BANDO (REGIME DI </a:t>
            </a:r>
            <a:r>
              <a:rPr lang="it-IT" b="1" u="sng" dirty="0">
                <a:solidFill>
                  <a:prstClr val="black"/>
                </a:solidFill>
              </a:rPr>
              <a:t>PROROGA</a:t>
            </a:r>
            <a:r>
              <a:rPr lang="it-IT" b="1" dirty="0">
                <a:solidFill>
                  <a:prstClr val="black"/>
                </a:solidFill>
              </a:rPr>
              <a:t>) E LE SUE CONSEGUENZE </a:t>
            </a:r>
          </a:p>
        </p:txBody>
      </p:sp>
      <p:sp>
        <p:nvSpPr>
          <p:cNvPr id="3" name="CasellaDiTesto 2"/>
          <p:cNvSpPr txBox="1"/>
          <p:nvPr/>
        </p:nvSpPr>
        <p:spPr>
          <a:xfrm>
            <a:off x="4492534" y="1727451"/>
            <a:ext cx="2606040" cy="300082"/>
          </a:xfrm>
          <a:prstGeom prst="rect">
            <a:avLst/>
          </a:prstGeom>
          <a:noFill/>
          <a:ln w="38100">
            <a:solidFill>
              <a:srgbClr val="FF0000"/>
            </a:solidFill>
          </a:ln>
        </p:spPr>
        <p:txBody>
          <a:bodyPr wrap="square" rtlCol="0" anchor="ctr" anchorCtr="1">
            <a:spAutoFit/>
          </a:bodyPr>
          <a:lstStyle/>
          <a:p>
            <a:pPr defTabSz="685800"/>
            <a:r>
              <a:rPr lang="it-IT" sz="1350" dirty="0">
                <a:solidFill>
                  <a:prstClr val="black"/>
                </a:solidFill>
              </a:rPr>
              <a:t>DOMINANTE (VENEZIA)</a:t>
            </a:r>
          </a:p>
        </p:txBody>
      </p:sp>
      <p:graphicFrame>
        <p:nvGraphicFramePr>
          <p:cNvPr id="4" name="Diagramma 3"/>
          <p:cNvGraphicFramePr/>
          <p:nvPr>
            <p:extLst/>
          </p:nvPr>
        </p:nvGraphicFramePr>
        <p:xfrm>
          <a:off x="2337163" y="2111286"/>
          <a:ext cx="7436032" cy="241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ccia a sinistra 6"/>
          <p:cNvSpPr/>
          <p:nvPr/>
        </p:nvSpPr>
        <p:spPr>
          <a:xfrm rot="19184833">
            <a:off x="3473632" y="2170067"/>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8" name="CasellaDiTesto 7"/>
          <p:cNvSpPr txBox="1"/>
          <p:nvPr/>
        </p:nvSpPr>
        <p:spPr>
          <a:xfrm>
            <a:off x="1847306" y="4394020"/>
            <a:ext cx="8317775" cy="1200329"/>
          </a:xfrm>
          <a:prstGeom prst="rect">
            <a:avLst/>
          </a:prstGeom>
          <a:noFill/>
        </p:spPr>
        <p:txBody>
          <a:bodyPr wrap="square" rtlCol="0">
            <a:spAutoFit/>
          </a:bodyPr>
          <a:lstStyle/>
          <a:p>
            <a:pPr marL="214313" indent="-214313" defTabSz="685800">
              <a:buFont typeface="Arial" panose="020B0604020202020204" pitchFamily="34" charset="0"/>
              <a:buChar char="•"/>
            </a:pPr>
            <a:r>
              <a:rPr lang="it-IT" b="1" dirty="0">
                <a:solidFill>
                  <a:prstClr val="black"/>
                </a:solidFill>
              </a:rPr>
              <a:t>La dimensione della violenza aumenta considerevolmente con l’introduzione della nuova legislazione contro i banditi</a:t>
            </a:r>
          </a:p>
          <a:p>
            <a:pPr marL="214313" indent="-214313" defTabSz="685800">
              <a:buFont typeface="Arial" panose="020B0604020202020204" pitchFamily="34" charset="0"/>
              <a:buChar char="•"/>
            </a:pPr>
            <a:r>
              <a:rPr lang="it-IT" b="1" dirty="0">
                <a:solidFill>
                  <a:prstClr val="black"/>
                </a:solidFill>
              </a:rPr>
              <a:t>Diversi soggetti vengono coinvolti e investiti della legittimità di uccisione dei banditi</a:t>
            </a:r>
          </a:p>
          <a:p>
            <a:pPr marL="214313" indent="-214313" defTabSz="685800">
              <a:buFont typeface="Arial" panose="020B0604020202020204" pitchFamily="34" charset="0"/>
              <a:buChar char="•"/>
            </a:pPr>
            <a:r>
              <a:rPr lang="it-IT" b="1" dirty="0">
                <a:solidFill>
                  <a:prstClr val="black"/>
                </a:solidFill>
              </a:rPr>
              <a:t>Nasce una diversa e straordinaria </a:t>
            </a:r>
            <a:r>
              <a:rPr lang="it-IT" b="1" u="sng" dirty="0">
                <a:solidFill>
                  <a:prstClr val="black"/>
                </a:solidFill>
              </a:rPr>
              <a:t>narrazione</a:t>
            </a:r>
            <a:r>
              <a:rPr lang="it-IT" b="1" dirty="0">
                <a:solidFill>
                  <a:prstClr val="black"/>
                </a:solidFill>
              </a:rPr>
              <a:t> della violenza</a:t>
            </a: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Claudio Povolo 2015</a:t>
            </a:r>
            <a:endParaRPr lang="it-IT">
              <a:solidFill>
                <a:prstClr val="black">
                  <a:tint val="75000"/>
                </a:prstClr>
              </a:solidFill>
            </a:endParaRPr>
          </a:p>
        </p:txBody>
      </p:sp>
    </p:spTree>
    <p:extLst>
      <p:ext uri="{BB962C8B-B14F-4D97-AF65-F5344CB8AC3E}">
        <p14:creationId xmlns:p14="http://schemas.microsoft.com/office/powerpoint/2010/main" val="416649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rot="16200000">
            <a:off x="5902858" y="-4386201"/>
            <a:ext cx="623952" cy="9543163"/>
          </a:xfrm>
        </p:spPr>
        <p:txBody>
          <a:bodyPr>
            <a:normAutofit/>
          </a:bodyPr>
          <a:lstStyle/>
          <a:p>
            <a:r>
              <a:rPr lang="it-IT" sz="1800" dirty="0" smtClean="0"/>
              <a:t>UNA GRANDE NARRAZIONE DELLA VIOLENZA: LA MORTE DI ZANZANU’ (LAGO DI GARDA, 1617)</a:t>
            </a:r>
            <a:endParaRPr lang="it-IT" sz="1800" dirty="0"/>
          </a:p>
        </p:txBody>
      </p:sp>
      <p:sp>
        <p:nvSpPr>
          <p:cNvPr id="3" name="Segnaposto testo verticale 2"/>
          <p:cNvSpPr>
            <a:spLocks noGrp="1"/>
          </p:cNvSpPr>
          <p:nvPr>
            <p:ph type="body" orient="vert" idx="1"/>
          </p:nvPr>
        </p:nvSpPr>
        <p:spPr>
          <a:xfrm rot="16200000">
            <a:off x="2984940" y="-756239"/>
            <a:ext cx="5982629" cy="9066004"/>
          </a:xfrm>
        </p:spPr>
        <p:txBody>
          <a:bodyPr/>
          <a:lstStyle/>
          <a:p>
            <a:endParaRPr lang="it-IT" dirty="0"/>
          </a:p>
        </p:txBody>
      </p:sp>
      <p:pic>
        <p:nvPicPr>
          <p:cNvPr id="6" name="Immagine 5" descr="DSC_004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228" y="785450"/>
            <a:ext cx="8765028" cy="5885811"/>
          </a:xfrm>
          <a:prstGeom prst="rect">
            <a:avLst/>
          </a:prstGeom>
        </p:spPr>
      </p:pic>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30635429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rot="16200000">
            <a:off x="6533320" y="-4950596"/>
            <a:ext cx="565228" cy="10583866"/>
          </a:xfrm>
        </p:spPr>
        <p:txBody>
          <a:bodyPr>
            <a:normAutofit/>
          </a:bodyPr>
          <a:lstStyle/>
          <a:p>
            <a:r>
              <a:rPr lang="it-IT" sz="1800" dirty="0" smtClean="0"/>
              <a:t>PARTICOLARE DA UNA NARRAZIONE DELLA VIOLENZA (1617</a:t>
            </a:r>
            <a:r>
              <a:rPr lang="it-IT" sz="1800" dirty="0"/>
              <a:t>)</a:t>
            </a:r>
          </a:p>
        </p:txBody>
      </p:sp>
      <p:sp>
        <p:nvSpPr>
          <p:cNvPr id="3" name="Segnaposto testo verticale 2"/>
          <p:cNvSpPr>
            <a:spLocks noGrp="1"/>
          </p:cNvSpPr>
          <p:nvPr>
            <p:ph type="body" orient="vert" idx="1"/>
          </p:nvPr>
        </p:nvSpPr>
        <p:spPr>
          <a:xfrm rot="16200000">
            <a:off x="3047337" y="-796613"/>
            <a:ext cx="6136784" cy="8977911"/>
          </a:xfrm>
        </p:spPr>
        <p:txBody>
          <a:bodyPr/>
          <a:lstStyle/>
          <a:p>
            <a:pPr marL="0" indent="0">
              <a:buNone/>
            </a:pPr>
            <a:endParaRPr lang="it-IT" dirty="0"/>
          </a:p>
        </p:txBody>
      </p:sp>
      <p:pic>
        <p:nvPicPr>
          <p:cNvPr id="13" name="Immagine 12" descr="DSC_00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778213"/>
            <a:ext cx="9144000" cy="5982522"/>
          </a:xfrm>
          <a:prstGeom prst="rect">
            <a:avLst/>
          </a:prstGeom>
        </p:spPr>
      </p:pic>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544303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7394" y="1435020"/>
            <a:ext cx="11727543" cy="4524315"/>
          </a:xfrm>
          <a:prstGeom prst="rect">
            <a:avLst/>
          </a:prstGeom>
        </p:spPr>
        <p:txBody>
          <a:bodyPr wrap="square">
            <a:spAutoFit/>
          </a:bodyPr>
          <a:lstStyle/>
          <a:p>
            <a:r>
              <a:rPr lang="it-IT" sz="2400" dirty="0"/>
              <a:t>L’intervento si sofferma sull’attività di </a:t>
            </a:r>
            <a:r>
              <a:rPr lang="it-IT" sz="2400" b="1" dirty="0"/>
              <a:t>Giovanni Beatrice</a:t>
            </a:r>
            <a:r>
              <a:rPr lang="it-IT" sz="2400" dirty="0"/>
              <a:t> detto </a:t>
            </a:r>
            <a:r>
              <a:rPr lang="it-IT" sz="2400" b="1" dirty="0" err="1"/>
              <a:t>Zanzanù</a:t>
            </a:r>
            <a:r>
              <a:rPr lang="it-IT" sz="2400" dirty="0"/>
              <a:t>, bandito nel 1602 e ucciso nel 1617 in uno scontro sanguinoso sui monti della riva occidentale del Lago di Garda. I lunghi anni di attività di Giovanni Beatrice esprimono la complessità della figura del fuorilegge nei primi anni del Seicento. Un case </a:t>
            </a:r>
            <a:r>
              <a:rPr lang="it-IT" sz="2400" dirty="0" err="1"/>
              <a:t>study</a:t>
            </a:r>
            <a:r>
              <a:rPr lang="it-IT" sz="2400" dirty="0"/>
              <a:t> che rivela come le tesi prospettate da </a:t>
            </a:r>
            <a:r>
              <a:rPr lang="it-IT" sz="2400" b="1" dirty="0" err="1"/>
              <a:t>Hobsbawm</a:t>
            </a:r>
            <a:r>
              <a:rPr lang="it-IT" sz="2400" dirty="0"/>
              <a:t> nel suo </a:t>
            </a:r>
            <a:r>
              <a:rPr lang="it-IT" sz="2400" i="1" dirty="0" err="1"/>
              <a:t>Bandits</a:t>
            </a:r>
            <a:r>
              <a:rPr lang="it-IT" sz="2400" i="1" dirty="0"/>
              <a:t> </a:t>
            </a:r>
            <a:r>
              <a:rPr lang="it-IT" sz="2400" dirty="0"/>
              <a:t>e le stesse critiche a lui rivolte da </a:t>
            </a:r>
            <a:r>
              <a:rPr lang="it-IT" sz="2400" b="1" dirty="0" err="1"/>
              <a:t>Blok</a:t>
            </a:r>
            <a:r>
              <a:rPr lang="it-IT" sz="2400" dirty="0"/>
              <a:t> e altri studiosi possano difficilmente essere assunte come veri e propri paradigmi generali.</a:t>
            </a:r>
          </a:p>
          <a:p>
            <a:r>
              <a:rPr lang="it-IT" sz="2400" b="1" dirty="0"/>
              <a:t>Appaiono infatti determinanti sia il contesto politico e giuridico in cui la figura del bandito si colloca, che altresì la peculiarità della sua fisionomia, contrassegnata dalle sue relazioni economiche e sociali.</a:t>
            </a:r>
          </a:p>
          <a:p>
            <a:r>
              <a:rPr lang="it-IT" sz="2400" dirty="0"/>
              <a:t>La controversa </a:t>
            </a:r>
            <a:r>
              <a:rPr lang="it-IT" sz="2400" dirty="0" smtClean="0"/>
              <a:t>vicenda di </a:t>
            </a:r>
            <a:r>
              <a:rPr lang="it-IT" sz="2400" dirty="0"/>
              <a:t>Giovanni Beatrice si snoda attraverso alcuni </a:t>
            </a:r>
            <a:r>
              <a:rPr lang="it-IT" sz="2400" b="1" dirty="0"/>
              <a:t>periodi</a:t>
            </a:r>
            <a:r>
              <a:rPr lang="it-IT" sz="2400" dirty="0"/>
              <a:t> che, prima </a:t>
            </a:r>
            <a:r>
              <a:rPr lang="it-IT" sz="2400" dirty="0" smtClean="0"/>
              <a:t>ancora </a:t>
            </a:r>
            <a:r>
              <a:rPr lang="it-IT" sz="2400" dirty="0"/>
              <a:t>di caratterizzare la sua biografia, sono </a:t>
            </a:r>
            <a:r>
              <a:rPr lang="it-IT" sz="2400" b="1" dirty="0"/>
              <a:t>indicativi di alcune tematiche connesse alla storia del banditismo</a:t>
            </a:r>
            <a:r>
              <a:rPr lang="it-IT" sz="2400" dirty="0"/>
              <a:t>.</a:t>
            </a:r>
          </a:p>
        </p:txBody>
      </p:sp>
      <p:sp>
        <p:nvSpPr>
          <p:cNvPr id="3" name="CasellaDiTesto 2"/>
          <p:cNvSpPr txBox="1"/>
          <p:nvPr/>
        </p:nvSpPr>
        <p:spPr>
          <a:xfrm>
            <a:off x="359955" y="456367"/>
            <a:ext cx="11474480" cy="461665"/>
          </a:xfrm>
          <a:prstGeom prst="rect">
            <a:avLst/>
          </a:prstGeom>
          <a:noFill/>
        </p:spPr>
        <p:txBody>
          <a:bodyPr wrap="square" rtlCol="0">
            <a:spAutoFit/>
          </a:bodyPr>
          <a:lstStyle/>
          <a:p>
            <a:r>
              <a:rPr lang="it-IT" dirty="0" smtClean="0"/>
              <a:t>     </a:t>
            </a:r>
            <a:r>
              <a:rPr lang="it-IT" b="1" dirty="0" smtClean="0"/>
              <a:t> </a:t>
            </a:r>
            <a:r>
              <a:rPr lang="it-IT" sz="2400" b="1" dirty="0" smtClean="0"/>
              <a:t>LA GRANDE STORIA DI GIOVANNI BEATRICE DETTO ZANZANU’</a:t>
            </a:r>
            <a:endParaRPr lang="it-IT" sz="2400" b="1"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84311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5" name="CasellaDiTesto 4"/>
          <p:cNvSpPr txBox="1"/>
          <p:nvPr/>
        </p:nvSpPr>
        <p:spPr>
          <a:xfrm>
            <a:off x="442212" y="102062"/>
            <a:ext cx="9683299" cy="830997"/>
          </a:xfrm>
          <a:prstGeom prst="rect">
            <a:avLst/>
          </a:prstGeom>
          <a:noFill/>
        </p:spPr>
        <p:txBody>
          <a:bodyPr wrap="square" rtlCol="0">
            <a:spAutoFit/>
          </a:bodyPr>
          <a:lstStyle/>
          <a:p>
            <a:r>
              <a:rPr lang="it-IT" sz="2400" b="1" dirty="0" smtClean="0"/>
              <a:t>CONTESTO E FASI DELLA VITA DEL BANDITO GIOVANNI BEATRICE (ZANZANU’)</a:t>
            </a:r>
            <a:endParaRPr lang="it-IT" sz="2400" b="1" dirty="0"/>
          </a:p>
        </p:txBody>
      </p:sp>
      <p:sp>
        <p:nvSpPr>
          <p:cNvPr id="6" name="CasellaDiTesto 5"/>
          <p:cNvSpPr txBox="1"/>
          <p:nvPr/>
        </p:nvSpPr>
        <p:spPr>
          <a:xfrm>
            <a:off x="0" y="759794"/>
            <a:ext cx="12192000" cy="369332"/>
          </a:xfrm>
          <a:prstGeom prst="rect">
            <a:avLst/>
          </a:prstGeom>
          <a:noFill/>
        </p:spPr>
        <p:txBody>
          <a:bodyPr wrap="square" rtlCol="0">
            <a:spAutoFit/>
          </a:bodyPr>
          <a:lstStyle/>
          <a:p>
            <a:r>
              <a:rPr lang="it-IT" dirty="0" smtClean="0"/>
              <a:t>   </a:t>
            </a:r>
            <a:endParaRPr lang="it-IT" dirty="0"/>
          </a:p>
        </p:txBody>
      </p:sp>
      <p:sp>
        <p:nvSpPr>
          <p:cNvPr id="7" name="CasellaDiTesto 6"/>
          <p:cNvSpPr txBox="1"/>
          <p:nvPr/>
        </p:nvSpPr>
        <p:spPr>
          <a:xfrm>
            <a:off x="124726" y="1077321"/>
            <a:ext cx="11588211" cy="5909311"/>
          </a:xfrm>
          <a:prstGeom prst="rect">
            <a:avLst/>
          </a:prstGeom>
          <a:noFill/>
        </p:spPr>
        <p:txBody>
          <a:bodyPr wrap="square" rtlCol="0">
            <a:spAutoFit/>
          </a:bodyPr>
          <a:lstStyle/>
          <a:p>
            <a:pPr marL="285750" indent="-285750">
              <a:buFontTx/>
              <a:buChar char="-"/>
            </a:pPr>
            <a:r>
              <a:rPr lang="it-IT" dirty="0" smtClean="0"/>
              <a:t>CONTESTO GEOGRAFICO (LAGO DI GARDA – TERRITORIO AI CONFINI – ZONA DI TRAFFICI</a:t>
            </a:r>
          </a:p>
          <a:p>
            <a:pPr marL="285750" indent="-285750">
              <a:buFontTx/>
              <a:buChar char="-"/>
            </a:pPr>
            <a:r>
              <a:rPr lang="it-IT" dirty="0" smtClean="0"/>
              <a:t>DATA DEL PRIMO BANDO: 1602 PER RIVALITA’ LOCALI IN UN AMBITO DI VENDETTA</a:t>
            </a:r>
          </a:p>
          <a:p>
            <a:pPr marL="285750" indent="-285750">
              <a:buFontTx/>
              <a:buChar char="-"/>
            </a:pPr>
            <a:r>
              <a:rPr lang="it-IT" dirty="0" smtClean="0"/>
              <a:t>1605-1607: UCCISIONE DEL PADRE NONOSTANTE TRATTATO DI PACE. ESCALATION DELLA VIOLENZA TRA LE DUE PARENTELE CHE CULMINA CON L’UCCISIONE DEI RIVALI. ZANZANU’ E’ COLPITO DA NUMEROSI BANDI DA TUTTO LO STATO</a:t>
            </a:r>
          </a:p>
          <a:p>
            <a:pPr marL="285750" indent="-285750">
              <a:buFontTx/>
              <a:buChar char="-"/>
            </a:pPr>
            <a:r>
              <a:rPr lang="it-IT" dirty="0" smtClean="0"/>
              <a:t>1608-10: CONTROLLO DELL’ATTIVITA’ DI CONTRABBANDO SUL LAGO. CONFLITTO CON I MERCANTI BRESCIANI E DI DESENZANO. </a:t>
            </a:r>
          </a:p>
          <a:p>
            <a:pPr marL="285750" indent="-285750">
              <a:buFontTx/>
              <a:buChar char="-"/>
            </a:pPr>
            <a:r>
              <a:rPr lang="it-IT" dirty="0" smtClean="0"/>
              <a:t>SCONTRO CHE SI DILATA ALLE INIMICIZIE LOCALI. IL BANDITO AGISCE DA RIVA (TERRITORIO AL DI LA’ DEI CONFINI). LA BANDA VIENE SGOMINATA MA IL BEATRICE SOPRAVVIVE E DIVIENE VERO E PROPRIO NEMICO DELLO STATO – ABBATTIMENTO DELLA SUA CASA IN GARGNANO</a:t>
            </a:r>
          </a:p>
          <a:p>
            <a:pPr marL="285750" indent="-285750">
              <a:buFontTx/>
              <a:buChar char="-"/>
            </a:pPr>
            <a:r>
              <a:rPr lang="it-IT" dirty="0" smtClean="0"/>
              <a:t>1611-12: LANCIA UNA VERA E PROPRIA SFIDA CONTRO VENEZIA E RAPISCE UN FACOLTOSO MERCANTE VENEZIANO</a:t>
            </a:r>
          </a:p>
          <a:p>
            <a:pPr marL="285750" indent="-285750">
              <a:buFontTx/>
              <a:buChar char="-"/>
            </a:pPr>
            <a:r>
              <a:rPr lang="it-IT" dirty="0" smtClean="0"/>
              <a:t>1613-14: GIOVANNI BEATRICE SI PONE AL SERVIZIO DEI FARNESE DI PARMA</a:t>
            </a:r>
          </a:p>
          <a:p>
            <a:pPr marL="285750" indent="-285750">
              <a:buFontTx/>
              <a:buChar char="-"/>
            </a:pPr>
            <a:r>
              <a:rPr lang="it-IT" dirty="0" smtClean="0"/>
              <a:t>ANNI 1615-16: RITORNO IN RIVIERA SPERANDO DI PORSI AL SERVIZIO DELLA REPUBBLICA NELLA GUERRA CONTRO GLI ARCIDUCALI</a:t>
            </a:r>
          </a:p>
          <a:p>
            <a:pPr marL="285750" indent="-285750">
              <a:buFontTx/>
              <a:buChar char="-"/>
            </a:pPr>
            <a:r>
              <a:rPr lang="it-IT" dirty="0" smtClean="0"/>
              <a:t>ANNI 1616-17: SUE AZIONI DI DISTURBO E DI ATTACCO NEI CONFRONTI DELL’ESTABLISHMENT LOCALE. SEQUESTRI DI PERSONA, MA GODE DELLA PROTEZIONE DI UNA PARTE DELLA POPOLAZIONE LOCALE</a:t>
            </a:r>
          </a:p>
          <a:p>
            <a:pPr marL="285750" indent="-285750">
              <a:buFontTx/>
              <a:buChar char="-"/>
            </a:pPr>
            <a:r>
              <a:rPr lang="it-IT" dirty="0" smtClean="0"/>
              <a:t>1617: PENETRA NASCOSTAMENTE A TIGNALE APPARENTEMENTE PER RAPIRE UN NOTABILE LOCALE, MA LA POPOLAZIONE LOCALE REAGISCE E CADE IN UNA BATTAGLIA CHE DURA UN GIORNO INTERO (17 AGOSTO 1617)</a:t>
            </a:r>
          </a:p>
          <a:p>
            <a:pPr marL="285750" indent="-285750">
              <a:buFontTx/>
              <a:buChar char="-"/>
            </a:pPr>
            <a:endParaRPr lang="it-IT" dirty="0" smtClean="0"/>
          </a:p>
          <a:p>
            <a:pPr marL="285750" indent="-285750">
              <a:buFontTx/>
              <a:buChar char="-"/>
            </a:pPr>
            <a:endParaRPr lang="it-IT" dirty="0" smtClean="0"/>
          </a:p>
          <a:p>
            <a:pPr marL="285750" indent="-285750">
              <a:buFontTx/>
              <a:buChar char="-"/>
            </a:pPr>
            <a:endParaRPr lang="it-IT" dirty="0" smtClean="0"/>
          </a:p>
        </p:txBody>
      </p:sp>
    </p:spTree>
    <p:extLst>
      <p:ext uri="{BB962C8B-B14F-4D97-AF65-F5344CB8AC3E}">
        <p14:creationId xmlns:p14="http://schemas.microsoft.com/office/powerpoint/2010/main" val="1803677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147404" y="147423"/>
            <a:ext cx="10817175" cy="461665"/>
          </a:xfrm>
          <a:prstGeom prst="rect">
            <a:avLst/>
          </a:prstGeom>
          <a:noFill/>
        </p:spPr>
        <p:txBody>
          <a:bodyPr wrap="square" rtlCol="0">
            <a:spAutoFit/>
          </a:bodyPr>
          <a:lstStyle/>
          <a:p>
            <a:r>
              <a:rPr lang="it-IT" sz="2400" b="1" dirty="0" smtClean="0"/>
              <a:t>LA CACCIA E LA REPRESSIONE</a:t>
            </a:r>
            <a:endParaRPr lang="it-IT" sz="2400" b="1" dirty="0"/>
          </a:p>
        </p:txBody>
      </p:sp>
      <p:sp>
        <p:nvSpPr>
          <p:cNvPr id="4" name="CasellaDiTesto 3"/>
          <p:cNvSpPr txBox="1"/>
          <p:nvPr/>
        </p:nvSpPr>
        <p:spPr>
          <a:xfrm>
            <a:off x="90710" y="873198"/>
            <a:ext cx="11633566" cy="3077766"/>
          </a:xfrm>
          <a:prstGeom prst="rect">
            <a:avLst/>
          </a:prstGeom>
          <a:noFill/>
        </p:spPr>
        <p:txBody>
          <a:bodyPr wrap="square" rtlCol="0">
            <a:spAutoFit/>
          </a:bodyPr>
          <a:lstStyle/>
          <a:p>
            <a:r>
              <a:rPr lang="it-IT" sz="2400" dirty="0" smtClean="0"/>
              <a:t>Peculiarità della zona geografica e del contesto socio-economico</a:t>
            </a:r>
          </a:p>
          <a:p>
            <a:r>
              <a:rPr lang="it-IT" sz="2400" dirty="0" smtClean="0"/>
              <a:t>Pena del bando e sistema della vendetta</a:t>
            </a:r>
          </a:p>
          <a:p>
            <a:r>
              <a:rPr lang="it-IT" sz="2400" dirty="0" smtClean="0"/>
              <a:t>Azione repressiva locale inconsistente</a:t>
            </a:r>
          </a:p>
          <a:p>
            <a:r>
              <a:rPr lang="it-IT" sz="2400" dirty="0" smtClean="0"/>
              <a:t>Invio di soldati corsi e cappelletti  inefficace</a:t>
            </a:r>
          </a:p>
          <a:p>
            <a:r>
              <a:rPr lang="it-IT" sz="2400" dirty="0" smtClean="0"/>
              <a:t>Il sistema affidato ai cacciatori di taglie non sempre raggiunge i suoi obbiettivi</a:t>
            </a:r>
          </a:p>
          <a:p>
            <a:r>
              <a:rPr lang="it-IT" sz="2800" b="1" dirty="0" smtClean="0"/>
              <a:t>Inserimento dell’azione delle magistrature centrale nelle dinamiche delle INIMICIZIE</a:t>
            </a:r>
          </a:p>
          <a:p>
            <a:endParaRPr lang="it-IT" dirty="0"/>
          </a:p>
        </p:txBody>
      </p:sp>
    </p:spTree>
    <p:extLst>
      <p:ext uri="{BB962C8B-B14F-4D97-AF65-F5344CB8AC3E}">
        <p14:creationId xmlns:p14="http://schemas.microsoft.com/office/powerpoint/2010/main" val="576628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113389" y="113402"/>
            <a:ext cx="11860340" cy="461665"/>
          </a:xfrm>
          <a:prstGeom prst="rect">
            <a:avLst/>
          </a:prstGeom>
          <a:noFill/>
        </p:spPr>
        <p:txBody>
          <a:bodyPr wrap="square" rtlCol="0">
            <a:spAutoFit/>
          </a:bodyPr>
          <a:lstStyle/>
          <a:p>
            <a:r>
              <a:rPr lang="it-IT" sz="2400" b="1" dirty="0" smtClean="0"/>
              <a:t>INIMICUS INIMICI MEI AMICUS MEUS EST: due esempi dal case </a:t>
            </a:r>
            <a:r>
              <a:rPr lang="it-IT" sz="2400" b="1" dirty="0" err="1" smtClean="0"/>
              <a:t>study</a:t>
            </a:r>
            <a:r>
              <a:rPr lang="it-IT" sz="2400" b="1" dirty="0" smtClean="0"/>
              <a:t> di Giovanni Beatrice</a:t>
            </a:r>
            <a:endParaRPr lang="it-IT" sz="2400" b="1" dirty="0"/>
          </a:p>
        </p:txBody>
      </p:sp>
      <p:sp>
        <p:nvSpPr>
          <p:cNvPr id="4" name="CasellaDiTesto 3"/>
          <p:cNvSpPr txBox="1"/>
          <p:nvPr/>
        </p:nvSpPr>
        <p:spPr>
          <a:xfrm>
            <a:off x="79370" y="1247424"/>
            <a:ext cx="11962391" cy="5201424"/>
          </a:xfrm>
          <a:prstGeom prst="rect">
            <a:avLst/>
          </a:prstGeom>
          <a:noFill/>
        </p:spPr>
        <p:txBody>
          <a:bodyPr wrap="square" rtlCol="0">
            <a:spAutoFit/>
          </a:bodyPr>
          <a:lstStyle/>
          <a:p>
            <a:r>
              <a:rPr lang="it-IT" sz="2400" dirty="0" smtClean="0"/>
              <a:t>Milizie e soldati non sortiscono alcun effetto nei confronti di Giovanni Beatrice il quale può contare sulla vicinanza dei confini e sull’aiuto di una parte consistente della popolazione.</a:t>
            </a:r>
          </a:p>
          <a:p>
            <a:endParaRPr lang="it-IT" sz="2400" dirty="0" smtClean="0"/>
          </a:p>
          <a:p>
            <a:r>
              <a:rPr lang="it-IT" sz="2400" dirty="0" smtClean="0"/>
              <a:t>Anche le diverse proposte avanzata da alcuni di ucciderlo dietro forte ricompensa non sortiscono alcun effetto.</a:t>
            </a:r>
          </a:p>
          <a:p>
            <a:endParaRPr lang="it-IT" sz="2400" dirty="0" smtClean="0"/>
          </a:p>
          <a:p>
            <a:r>
              <a:rPr lang="it-IT" sz="2400" dirty="0" smtClean="0"/>
              <a:t>Come denotano molte altre vicende, la lotta contro il banditismo si rivela efficace quando l’azione delle magistrature centrali ricorre ad una vera e propria </a:t>
            </a:r>
            <a:r>
              <a:rPr lang="it-IT" sz="2800" b="1" dirty="0" smtClean="0"/>
              <a:t>azione combinata tra diversi protagonisti</a:t>
            </a:r>
            <a:r>
              <a:rPr lang="it-IT" sz="2400" dirty="0" smtClean="0"/>
              <a:t>, ciascuno provvisto di proprie motivazioni ed interesse.</a:t>
            </a:r>
          </a:p>
          <a:p>
            <a:endParaRPr lang="it-IT" sz="2400" dirty="0"/>
          </a:p>
          <a:p>
            <a:r>
              <a:rPr lang="it-IT" sz="2400" dirty="0" smtClean="0"/>
              <a:t>Si affrontano </a:t>
            </a:r>
            <a:r>
              <a:rPr lang="it-IT" sz="2400" b="1" dirty="0" smtClean="0"/>
              <a:t>due episodi </a:t>
            </a:r>
            <a:r>
              <a:rPr lang="it-IT" sz="2400" dirty="0" smtClean="0"/>
              <a:t>che sono tratti dalla lotta intrapresa da Venezia per mettere fuori gioco la cosiddetta banda degli Zanoni</a:t>
            </a:r>
          </a:p>
          <a:p>
            <a:endParaRPr lang="it-IT" dirty="0"/>
          </a:p>
          <a:p>
            <a:endParaRPr lang="it-IT" dirty="0"/>
          </a:p>
        </p:txBody>
      </p:sp>
    </p:spTree>
    <p:extLst>
      <p:ext uri="{BB962C8B-B14F-4D97-AF65-F5344CB8AC3E}">
        <p14:creationId xmlns:p14="http://schemas.microsoft.com/office/powerpoint/2010/main" val="1374308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4" name="CasellaDiTesto 3"/>
          <p:cNvSpPr txBox="1"/>
          <p:nvPr/>
        </p:nvSpPr>
        <p:spPr>
          <a:xfrm>
            <a:off x="510244" y="487630"/>
            <a:ext cx="10340947" cy="830997"/>
          </a:xfrm>
          <a:prstGeom prst="rect">
            <a:avLst/>
          </a:prstGeom>
          <a:noFill/>
        </p:spPr>
        <p:txBody>
          <a:bodyPr wrap="square" rtlCol="0">
            <a:spAutoFit/>
          </a:bodyPr>
          <a:lstStyle/>
          <a:p>
            <a:r>
              <a:rPr lang="it-IT" sz="2400" b="1" dirty="0" smtClean="0"/>
              <a:t>GIOVAN BATTISTA DUSO, ORAZIO BALINO E GIOSEF TON DI DESENZANO: BIOGRAFIE DI CONTORNO</a:t>
            </a:r>
            <a:endParaRPr lang="it-IT" sz="2400" b="1" dirty="0"/>
          </a:p>
        </p:txBody>
      </p:sp>
      <p:sp>
        <p:nvSpPr>
          <p:cNvPr id="5" name="CasellaDiTesto 4"/>
          <p:cNvSpPr txBox="1"/>
          <p:nvPr/>
        </p:nvSpPr>
        <p:spPr>
          <a:xfrm>
            <a:off x="192759" y="2551427"/>
            <a:ext cx="11999241" cy="646331"/>
          </a:xfrm>
          <a:prstGeom prst="rect">
            <a:avLst/>
          </a:prstGeom>
          <a:noFill/>
        </p:spPr>
        <p:txBody>
          <a:bodyPr wrap="square" rtlCol="0">
            <a:spAutoFit/>
          </a:bodyPr>
          <a:lstStyle/>
          <a:p>
            <a:r>
              <a:rPr lang="it-IT" dirty="0" smtClean="0"/>
              <a:t>UN PROFILO CONTROVERSO: SICARI E KILLERS DI PROFESSIONE, BANDITI ED INFINE  GIUSTIZIERI  PER CONTO DELLA PUBBLICA AUTORITA’. L’AMBIGUA BIOGRAFIA DI TRE UOMINI SPIETATI.</a:t>
            </a:r>
            <a:endParaRPr lang="it-IT" dirty="0"/>
          </a:p>
        </p:txBody>
      </p:sp>
    </p:spTree>
    <p:extLst>
      <p:ext uri="{BB962C8B-B14F-4D97-AF65-F5344CB8AC3E}">
        <p14:creationId xmlns:p14="http://schemas.microsoft.com/office/powerpoint/2010/main" val="202340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521582" y="0"/>
            <a:ext cx="11180016" cy="461665"/>
          </a:xfrm>
          <a:prstGeom prst="rect">
            <a:avLst/>
          </a:prstGeom>
          <a:noFill/>
        </p:spPr>
        <p:txBody>
          <a:bodyPr wrap="square" rtlCol="0">
            <a:spAutoFit/>
          </a:bodyPr>
          <a:lstStyle/>
          <a:p>
            <a:r>
              <a:rPr lang="it-IT" sz="2400" b="1" dirty="0" smtClean="0"/>
              <a:t>Il provveditore generale in Terraferma Benedetto Moro e la banda Zanoni (1606)</a:t>
            </a:r>
            <a:endParaRPr lang="it-IT" sz="2400" b="1" dirty="0"/>
          </a:p>
        </p:txBody>
      </p:sp>
      <p:sp>
        <p:nvSpPr>
          <p:cNvPr id="4" name="CasellaDiTesto 3"/>
          <p:cNvSpPr txBox="1"/>
          <p:nvPr/>
        </p:nvSpPr>
        <p:spPr>
          <a:xfrm>
            <a:off x="136065" y="703093"/>
            <a:ext cx="11928373" cy="3693319"/>
          </a:xfrm>
          <a:prstGeom prst="rect">
            <a:avLst/>
          </a:prstGeom>
          <a:noFill/>
        </p:spPr>
        <p:txBody>
          <a:bodyPr wrap="square" rtlCol="0">
            <a:spAutoFit/>
          </a:bodyPr>
          <a:lstStyle/>
          <a:p>
            <a:r>
              <a:rPr lang="it-IT" dirty="0" smtClean="0"/>
              <a:t>Di fronte all’</a:t>
            </a:r>
            <a:r>
              <a:rPr lang="it-IT" dirty="0" err="1" smtClean="0"/>
              <a:t>impossibiltà</a:t>
            </a:r>
            <a:r>
              <a:rPr lang="it-IT" dirty="0" smtClean="0"/>
              <a:t> di mettere fuori gioco la banda Zannoni, che operava sicura da Riva con le sue frequenti incursioni in Riviera, il provveditore generale in Terraferma Benedetto Moro opera in assoluto segreto e in accordo con il provveditore della Riviera Leonardo </a:t>
            </a:r>
            <a:r>
              <a:rPr lang="it-IT" dirty="0" err="1" smtClean="0"/>
              <a:t>Valier</a:t>
            </a:r>
            <a:r>
              <a:rPr lang="it-IT" dirty="0" smtClean="0"/>
              <a:t> contattando </a:t>
            </a:r>
            <a:r>
              <a:rPr lang="it-IT" b="1" dirty="0" smtClean="0"/>
              <a:t>i </a:t>
            </a:r>
            <a:r>
              <a:rPr lang="it-IT" b="1" i="1" dirty="0" smtClean="0"/>
              <a:t>nemici </a:t>
            </a:r>
            <a:r>
              <a:rPr lang="it-IT" dirty="0" smtClean="0"/>
              <a:t>della banda. Ecco il contenuto del suo dispaccio con il quale </a:t>
            </a:r>
            <a:r>
              <a:rPr lang="it-IT" dirty="0" err="1" smtClean="0"/>
              <a:t>informavail</a:t>
            </a:r>
            <a:r>
              <a:rPr lang="it-IT" dirty="0" smtClean="0"/>
              <a:t> Senato dell’esito dell’operazione:</a:t>
            </a:r>
          </a:p>
          <a:p>
            <a:endParaRPr lang="it-IT" b="1" dirty="0"/>
          </a:p>
          <a:p>
            <a:r>
              <a:rPr lang="it-IT" b="1" i="1" dirty="0" smtClean="0"/>
              <a:t>Con il lume datomi dal cl. Sig. </a:t>
            </a:r>
            <a:r>
              <a:rPr lang="it-IT" b="1" i="1" dirty="0" err="1" smtClean="0"/>
              <a:t>Lunardo</a:t>
            </a:r>
            <a:r>
              <a:rPr lang="it-IT" b="1" i="1" dirty="0" smtClean="0"/>
              <a:t> </a:t>
            </a:r>
            <a:r>
              <a:rPr lang="it-IT" b="1" i="1" dirty="0" err="1" smtClean="0"/>
              <a:t>Valier</a:t>
            </a:r>
            <a:r>
              <a:rPr lang="it-IT" b="1" i="1" dirty="0" smtClean="0"/>
              <a:t> nel fine del suo reggimento di Salò nella materia dei banditi, avendo io fatto venir qui, ad uno ad uno, con segretezza et grande riguardo, i nemici loro della Riviera, ho con essi concertato ordine tale, concedendo licenza di portar archibugi ad alcuni pochi, dando ordine di esborsare qualche denaro pubblico, permettendo che banditi da Brescia potessero di nascosto esser da essi condotti per tal effetto et con mandar 30 corsi in quella parte che speravo essere ammazzati tutti in una volta quelli che perturbavano la detta Riviera.</a:t>
            </a:r>
            <a:endParaRPr lang="it-IT" dirty="0" smtClean="0"/>
          </a:p>
          <a:p>
            <a:endParaRPr lang="it-IT" b="1" i="1" dirty="0"/>
          </a:p>
          <a:p>
            <a:r>
              <a:rPr lang="it-IT" dirty="0" smtClean="0"/>
              <a:t>L’azione riuscì solo in parte in quanto non erano presenti Giovanni Beatrice e lo zio, ma alcuni della banda vennero uccisi  freddamente dai sicari. </a:t>
            </a:r>
            <a:endParaRPr lang="it-IT" dirty="0"/>
          </a:p>
        </p:txBody>
      </p:sp>
    </p:spTree>
    <p:extLst>
      <p:ext uri="{BB962C8B-B14F-4D97-AF65-F5344CB8AC3E}">
        <p14:creationId xmlns:p14="http://schemas.microsoft.com/office/powerpoint/2010/main" val="352863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t>LA PENA DEL BANDO</a:t>
            </a:r>
            <a:endParaRPr lang="it-IT" sz="2400" b="1" dirty="0"/>
          </a:p>
        </p:txBody>
      </p:sp>
      <p:sp>
        <p:nvSpPr>
          <p:cNvPr id="3" name="Segnaposto contenuto 2"/>
          <p:cNvSpPr>
            <a:spLocks noGrp="1"/>
          </p:cNvSpPr>
          <p:nvPr>
            <p:ph idx="1"/>
          </p:nvPr>
        </p:nvSpPr>
        <p:spPr/>
        <p:txBody>
          <a:bodyPr>
            <a:normAutofit/>
          </a:bodyPr>
          <a:lstStyle/>
          <a:p>
            <a:pPr marL="0" indent="0">
              <a:buNone/>
            </a:pPr>
            <a:r>
              <a:rPr lang="it-IT" sz="2400" dirty="0" smtClean="0"/>
              <a:t>L’autonomia dello stato medievale e della prima età moderna è </a:t>
            </a:r>
            <a:r>
              <a:rPr lang="it-IT" sz="2400" dirty="0"/>
              <a:t>ravvisabile anche esaminando il tema complesso e vasto della legislazione </a:t>
            </a:r>
            <a:r>
              <a:rPr lang="it-IT" sz="2400" dirty="0" err="1"/>
              <a:t>bannitoria</a:t>
            </a:r>
            <a:r>
              <a:rPr lang="it-IT" sz="2400" dirty="0"/>
              <a:t> e, più propriamente, della pena del bando. Una pena, si è più volte detto, di origine germanica, ma che in realtà era il riflesso stesso dell’intenso policentrismo diffuso nella penisola italiana. </a:t>
            </a:r>
            <a:r>
              <a:rPr lang="it-IT" sz="2400" b="1" dirty="0"/>
              <a:t>Chi era colpito da tale pena veniva interdetto dal territorio giurisdizionalmente di competenza del tribunale e, in caso di infrazione, poteva per lo più essere impunemente ucciso.</a:t>
            </a:r>
            <a:r>
              <a:rPr lang="it-IT" sz="2400" dirty="0"/>
              <a:t> La pena poteva essere inflitta anche a chi non era latitante. </a:t>
            </a:r>
            <a:r>
              <a:rPr lang="it-IT" sz="2400" dirty="0" smtClean="0"/>
              <a:t>Il bandito era concepito come </a:t>
            </a:r>
            <a:r>
              <a:rPr lang="it-IT" sz="2400" b="1" i="1" dirty="0" smtClean="0"/>
              <a:t>homo </a:t>
            </a:r>
            <a:r>
              <a:rPr lang="it-IT" sz="2400" b="1" i="1" dirty="0" err="1" smtClean="0"/>
              <a:t>sacer</a:t>
            </a:r>
            <a:r>
              <a:rPr lang="it-IT" sz="2400" b="1" dirty="0" smtClean="0"/>
              <a:t> </a:t>
            </a:r>
            <a:r>
              <a:rPr lang="it-IT" sz="2400" dirty="0" smtClean="0"/>
              <a:t>(affidato a Dio) e privato dei diritti della comunità di appartenenza.</a:t>
            </a:r>
          </a:p>
          <a:p>
            <a:pPr marL="0" indent="0">
              <a:buNone/>
            </a:pPr>
            <a:r>
              <a:rPr lang="it-IT" sz="2400" dirty="0" smtClean="0"/>
              <a:t>ALTO MEDIOEVO </a:t>
            </a:r>
            <a:r>
              <a:rPr lang="mr-IN" sz="2400" dirty="0" smtClean="0"/>
              <a:t>–</a:t>
            </a:r>
            <a:r>
              <a:rPr lang="it-IT" sz="2400" dirty="0" smtClean="0"/>
              <a:t> PERIODO CAROLINGIO </a:t>
            </a:r>
            <a:r>
              <a:rPr lang="mr-IN" sz="2400" dirty="0" smtClean="0"/>
              <a:t>–</a:t>
            </a:r>
            <a:r>
              <a:rPr lang="it-IT" sz="2400" dirty="0" smtClean="0"/>
              <a:t> COMUNI ITALIANI</a:t>
            </a:r>
            <a:endParaRPr lang="it-IT" sz="2400" dirty="0"/>
          </a:p>
          <a:p>
            <a:endParaRPr lang="it-IT"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4095784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0" y="181443"/>
            <a:ext cx="12064439" cy="6186310"/>
          </a:xfrm>
          <a:prstGeom prst="rect">
            <a:avLst/>
          </a:prstGeom>
          <a:noFill/>
        </p:spPr>
        <p:txBody>
          <a:bodyPr wrap="square" rtlCol="0">
            <a:spAutoFit/>
          </a:bodyPr>
          <a:lstStyle/>
          <a:p>
            <a:r>
              <a:rPr lang="it-IT" dirty="0" smtClean="0"/>
              <a:t>L’azione, condotta nel 1607 sui monti soprastanti la riva occidentale del lago </a:t>
            </a:r>
            <a:r>
              <a:rPr lang="it-IT" dirty="0"/>
              <a:t>d</a:t>
            </a:r>
            <a:r>
              <a:rPr lang="it-IT" dirty="0" smtClean="0"/>
              <a:t>i Garda, prevedeva dunque una serie di aspetti quasi tutti essenziali:</a:t>
            </a:r>
          </a:p>
          <a:p>
            <a:endParaRPr lang="it-IT" dirty="0"/>
          </a:p>
          <a:p>
            <a:pPr marL="285750" indent="-285750">
              <a:buFontTx/>
              <a:buChar char="-"/>
            </a:pPr>
            <a:r>
              <a:rPr lang="it-IT" b="1" dirty="0" smtClean="0"/>
              <a:t>Coordinamento di un magistrato </a:t>
            </a:r>
            <a:r>
              <a:rPr lang="it-IT" dirty="0" smtClean="0"/>
              <a:t>dotato di poteri eccezionali come il PGT </a:t>
            </a:r>
          </a:p>
          <a:p>
            <a:pPr marL="285750" indent="-285750">
              <a:buFontTx/>
              <a:buChar char="-"/>
            </a:pPr>
            <a:r>
              <a:rPr lang="it-IT" b="1" dirty="0" smtClean="0"/>
              <a:t>Sollecitazione ed informazioni </a:t>
            </a:r>
            <a:r>
              <a:rPr lang="it-IT" dirty="0" smtClean="0"/>
              <a:t>sul contesto locale forniti dal pubblico rappresentante locale (il provveditore della Riviera)</a:t>
            </a:r>
          </a:p>
          <a:p>
            <a:pPr marL="285750" indent="-285750">
              <a:buFontTx/>
              <a:buChar char="-"/>
            </a:pPr>
            <a:r>
              <a:rPr lang="it-IT" b="1" dirty="0" smtClean="0"/>
              <a:t>Coinvolgimento degli avversari</a:t>
            </a:r>
            <a:r>
              <a:rPr lang="it-IT" dirty="0" smtClean="0"/>
              <a:t> della banda di Giovanni Beatrice, i cui componenti, per la loro attività, erano considerati </a:t>
            </a:r>
            <a:r>
              <a:rPr lang="it-IT" b="1" dirty="0" smtClean="0"/>
              <a:t>nemici pubblici</a:t>
            </a:r>
            <a:r>
              <a:rPr lang="it-IT" dirty="0" smtClean="0"/>
              <a:t>. Ad essi viene permesso ovviamente l’uso delle armi</a:t>
            </a:r>
          </a:p>
          <a:p>
            <a:pPr marL="285750" indent="-285750">
              <a:buFontTx/>
              <a:buChar char="-"/>
            </a:pPr>
            <a:r>
              <a:rPr lang="it-IT" dirty="0" smtClean="0"/>
              <a:t> Conseguente </a:t>
            </a:r>
            <a:r>
              <a:rPr lang="it-IT" b="1" dirty="0" smtClean="0"/>
              <a:t>inserimento </a:t>
            </a:r>
            <a:r>
              <a:rPr lang="it-IT" b="1" dirty="0"/>
              <a:t>dell’autorità centrale nel </a:t>
            </a:r>
            <a:r>
              <a:rPr lang="it-IT" b="1" dirty="0" smtClean="0"/>
              <a:t>sistema delle inimicizie locali</a:t>
            </a:r>
          </a:p>
          <a:p>
            <a:pPr marL="285750" indent="-285750">
              <a:buFontTx/>
              <a:buChar char="-"/>
            </a:pPr>
            <a:r>
              <a:rPr lang="it-IT" dirty="0" smtClean="0"/>
              <a:t>Azione di disturbo con l’invio di soldati</a:t>
            </a:r>
          </a:p>
          <a:p>
            <a:pPr marL="285750" indent="-285750">
              <a:buFontTx/>
              <a:buChar char="-"/>
            </a:pPr>
            <a:r>
              <a:rPr lang="it-IT" dirty="0" smtClean="0"/>
              <a:t>Ricorso ad un influente, ma ambiguo intermediario (Alberghino </a:t>
            </a:r>
            <a:r>
              <a:rPr lang="it-IT" dirty="0" err="1" smtClean="0"/>
              <a:t>Alberghini</a:t>
            </a:r>
            <a:r>
              <a:rPr lang="it-IT" dirty="0" smtClean="0"/>
              <a:t>, un altolocato mercante) che operava nel contesto economico locale</a:t>
            </a:r>
          </a:p>
          <a:p>
            <a:pPr marL="285750" indent="-285750">
              <a:buFontTx/>
              <a:buChar char="-"/>
            </a:pPr>
            <a:r>
              <a:rPr lang="it-IT" dirty="0" smtClean="0"/>
              <a:t>Quest’ultimo fornisce alcuni banditi che in realtà erano </a:t>
            </a:r>
            <a:r>
              <a:rPr lang="it-IT" b="1" dirty="0" smtClean="0"/>
              <a:t>veri e propri sicari </a:t>
            </a:r>
            <a:r>
              <a:rPr lang="it-IT" dirty="0" smtClean="0"/>
              <a:t>utilizzati negli anni precedenti un una serie di vendette ed omicidi che avevano coinvolto le maggiori famiglie di Salò. Anche essi sono provvisti di armi dal PGT (se effettivamente ne avessero avuto bisogno…)</a:t>
            </a:r>
          </a:p>
          <a:p>
            <a:pPr marL="285750" indent="-285750">
              <a:buFontTx/>
              <a:buChar char="-"/>
            </a:pPr>
            <a:r>
              <a:rPr lang="it-IT" dirty="0" smtClean="0"/>
              <a:t>Nemici, sicari ed informatori agiscono in diversi punti del territorio</a:t>
            </a:r>
          </a:p>
          <a:p>
            <a:pPr marL="285750" indent="-285750">
              <a:buFontTx/>
              <a:buChar char="-"/>
            </a:pPr>
            <a:r>
              <a:rPr lang="it-IT" dirty="0" smtClean="0"/>
              <a:t>I banditi sono ‘giustiziati’ sul posto e le loro teste utilizzate dai sicari per ottenere la loro liberazione ed altre taglie</a:t>
            </a:r>
          </a:p>
          <a:p>
            <a:pPr marL="285750" indent="-285750">
              <a:buFontTx/>
              <a:buChar char="-"/>
            </a:pPr>
            <a:r>
              <a:rPr lang="it-IT" dirty="0" smtClean="0"/>
              <a:t>In tal modo tutta l’operazione è legittimata </a:t>
            </a:r>
            <a:r>
              <a:rPr lang="it-IT" i="1" dirty="0" smtClean="0"/>
              <a:t>ex post</a:t>
            </a:r>
            <a:r>
              <a:rPr lang="it-IT" dirty="0" smtClean="0"/>
              <a:t> dal Consiglio dei dieci tramite la concessione delle relative </a:t>
            </a:r>
            <a:r>
              <a:rPr lang="it-IT" i="1" dirty="0" smtClean="0"/>
              <a:t>voci liberar banditi</a:t>
            </a:r>
            <a:endParaRPr lang="it-IT" dirty="0" smtClean="0"/>
          </a:p>
          <a:p>
            <a:pPr marL="285750" indent="-285750">
              <a:buFontTx/>
              <a:buChar char="-"/>
            </a:pPr>
            <a:r>
              <a:rPr lang="it-IT" dirty="0" smtClean="0"/>
              <a:t>I nemici della banda Zanoni non ottengono premi o liberazioni, ma, almeno in parte, raggiungono l’obbiettivo di mettere fuori gioco gli avversari</a:t>
            </a:r>
          </a:p>
          <a:p>
            <a:pPr marL="285750" indent="-285750">
              <a:buFontTx/>
              <a:buChar char="-"/>
            </a:pPr>
            <a:r>
              <a:rPr lang="it-IT" dirty="0" smtClean="0"/>
              <a:t>Il mercante intermediario accresce ovviamente il suo prestigio  presso la Dominante e, probabilmente, riesce a perseguire con una relativa tranquillità i suoi traffici più o meno leciti (contrabbando lungo il lago)</a:t>
            </a:r>
            <a:endParaRPr lang="it-IT" dirty="0"/>
          </a:p>
        </p:txBody>
      </p:sp>
    </p:spTree>
    <p:extLst>
      <p:ext uri="{BB962C8B-B14F-4D97-AF65-F5344CB8AC3E}">
        <p14:creationId xmlns:p14="http://schemas.microsoft.com/office/powerpoint/2010/main" val="4183049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1" y="170104"/>
            <a:ext cx="12313892" cy="830997"/>
          </a:xfrm>
          <a:prstGeom prst="rect">
            <a:avLst/>
          </a:prstGeom>
          <a:noFill/>
        </p:spPr>
        <p:txBody>
          <a:bodyPr wrap="square" rtlCol="0">
            <a:spAutoFit/>
          </a:bodyPr>
          <a:lstStyle/>
          <a:p>
            <a:r>
              <a:rPr lang="it-IT" sz="2400" b="1" dirty="0" smtClean="0"/>
              <a:t>ALESSANDRO REMER DI MALCESINE: BANDITO E CACCIATORE DI TAGLIE AL SERVIZIO DI ALCUNI MERCANTI BRESCIANI</a:t>
            </a:r>
            <a:endParaRPr lang="it-IT" sz="2400" b="1" dirty="0"/>
          </a:p>
        </p:txBody>
      </p:sp>
      <p:sp>
        <p:nvSpPr>
          <p:cNvPr id="4" name="CasellaDiTesto 3"/>
          <p:cNvSpPr txBox="1"/>
          <p:nvPr/>
        </p:nvSpPr>
        <p:spPr>
          <a:xfrm>
            <a:off x="136065" y="1292785"/>
            <a:ext cx="11701599" cy="4524316"/>
          </a:xfrm>
          <a:prstGeom prst="rect">
            <a:avLst/>
          </a:prstGeom>
          <a:noFill/>
        </p:spPr>
        <p:txBody>
          <a:bodyPr wrap="square" rtlCol="0">
            <a:spAutoFit/>
          </a:bodyPr>
          <a:lstStyle/>
          <a:p>
            <a:r>
              <a:rPr lang="it-IT" dirty="0" smtClean="0"/>
              <a:t>ALESSANDRO REMER DI MALCESINE E’ BANDITO. NEL FEBBRAIO DEL 1609 PARTECIPA COME PROTAGONISTA PRINCIPALE AD UNA DELLE PIU’ VASTE CACCE ALL’UOMO CHE SI FOSSE MAI  REGISTRATA IN PRECEDENZA SUL LAGO DI GARDA. UN GRUPPO DI MERCANTI DI SALO’ E DI DESENZANO DECIDE DI CHIUDERE I CONTI CON LA COSIDDETTA BANDA ZANNONI CHE DA CIRCA UN ANNO E MEZZO OPERAVA SUL LAGO CONTROLLANDO IL CONTRABBANDO CHE PROVENIVA DAL MERCATO DI DESENZANO. IL REMER E COMPAGNI (DIVERSI BANDITI) ASPETTANO PER DUE MESI A RIVA DEL GARDA, IN TERRITORIO ARCIDUCALE, CHE SI VERIFICHI L’OCASIONE FAVOREVOLE. HANNO EVIDENTEMENTE IL TACITO CONSENSO DEI GIUSDICENTI LOCALI. L’OPERAZIONE RIESCE GRAZIE ALLE INFORMAZIONI DI GASPARE FELTRINELLO, GIA’ DA TEMPO INFILTRATO NELLA BANDA . TUTTA L’OPERAZIONE SI SVOLGE CON L’APPROVAZIONE E IL </a:t>
            </a:r>
            <a:r>
              <a:rPr lang="it-IT" dirty="0"/>
              <a:t> </a:t>
            </a:r>
            <a:r>
              <a:rPr lang="it-IT" dirty="0" smtClean="0"/>
              <a:t>FAVORE DEL PROVVEDITORE DI SALO’ PIETRO BENEDETTI. MA IL FELTRINELLO AVEVA IN PRECEDENZA AVUTO CONTATTI CON LO STESSO PROVVEDITORE GENERALE IN TERRAFERMA BENEDETTO MORO.</a:t>
            </a:r>
            <a:endParaRPr lang="it-IT" dirty="0"/>
          </a:p>
          <a:p>
            <a:r>
              <a:rPr lang="it-IT" dirty="0" smtClean="0"/>
              <a:t>L’AGGUATO SI SVOLGE NELLA NOTTE DEL 13 FEBBRAIO 1609 MENTRE LA BARCA DEGLI ZANNONI SI STA AVVICINANDO AL PORTO DI RIVA. QUATTRO DEI COMPONENTI SONO UCCISI, MENTRE IL RIMANENTE DELLA BANDA SI SALVA A NUOTO. SULL’IMBARCAZIONE C’E’ PERO’ PURE L’INFILTRATO CHE FORNISCE AI CACCIATORI DI TAGLIE LE INFORMAZIONI NECESSARIE PER RINTRACCIARE IL CAPO DELLA BANDA (GIOVAN FRANCESCO BEATRICE ZIO DI ZANZANU’). CHE IL FELTRINELLO AGISSE SOTTO COPERTURA E’ ATTESTATO PURE DAL FATTO CHE DOPO L’AGGUATO VIENE INTERROGATO DAL CANCELLIERE IN CASA DI ALBERGHINO ALBERGHINI UNO DEI MERCANTI CHE DAVANO LA CACCIA AGLI ZANNONI.</a:t>
            </a:r>
            <a:endParaRPr lang="it-IT" dirty="0"/>
          </a:p>
        </p:txBody>
      </p:sp>
    </p:spTree>
    <p:extLst>
      <p:ext uri="{BB962C8B-B14F-4D97-AF65-F5344CB8AC3E}">
        <p14:creationId xmlns:p14="http://schemas.microsoft.com/office/powerpoint/2010/main" val="108387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204098" y="124742"/>
            <a:ext cx="11157337" cy="3139321"/>
          </a:xfrm>
          <a:prstGeom prst="rect">
            <a:avLst/>
          </a:prstGeom>
          <a:noFill/>
        </p:spPr>
        <p:txBody>
          <a:bodyPr wrap="square" rtlCol="0">
            <a:spAutoFit/>
          </a:bodyPr>
          <a:lstStyle/>
          <a:p>
            <a:r>
              <a:rPr lang="it-IT" dirty="0" smtClean="0"/>
              <a:t>LA VICENDA DI ALESSANDRO REMER INTRODUCE ALTRI ELEMENTI:</a:t>
            </a:r>
          </a:p>
          <a:p>
            <a:endParaRPr lang="it-IT" dirty="0"/>
          </a:p>
          <a:p>
            <a:pPr marL="285750" indent="-285750">
              <a:buFontTx/>
              <a:buChar char="-"/>
            </a:pPr>
            <a:r>
              <a:rPr lang="it-IT" dirty="0" smtClean="0"/>
              <a:t>CACCIATORE DI TAGLIE VERO E PROPRIO. NON SI MUOVE PER LIBERARE SE STESSO</a:t>
            </a:r>
          </a:p>
          <a:p>
            <a:pPr marL="285750" indent="-285750">
              <a:buFontTx/>
              <a:buChar char="-"/>
            </a:pPr>
            <a:r>
              <a:rPr lang="it-IT" dirty="0" smtClean="0"/>
              <a:t>E’ UN MILITARY ENTREPRENEUR</a:t>
            </a:r>
          </a:p>
          <a:p>
            <a:pPr marL="285750" indent="-285750">
              <a:buFontTx/>
              <a:buChar char="-"/>
            </a:pPr>
            <a:r>
              <a:rPr lang="it-IT" dirty="0" smtClean="0"/>
              <a:t>COLLABORAZIONE CON AUTORITA’ LOCALI E CENTRALI</a:t>
            </a:r>
          </a:p>
          <a:p>
            <a:pPr marL="285750" indent="-285750">
              <a:buFontTx/>
              <a:buChar char="-"/>
            </a:pPr>
            <a:r>
              <a:rPr lang="it-IT" dirty="0" smtClean="0"/>
              <a:t>ARTICOLAZIONE DELLE INIMICIZE PER OBIETTIVI ECNOMICI</a:t>
            </a:r>
          </a:p>
          <a:p>
            <a:pPr marL="285750" indent="-285750">
              <a:buFontTx/>
              <a:buChar char="-"/>
            </a:pPr>
            <a:r>
              <a:rPr lang="it-IT" dirty="0" smtClean="0"/>
              <a:t>TRASFORMAZIONE DEL BANDITO IN FUORILEGGE NEMICO DELLO STATO</a:t>
            </a:r>
          </a:p>
          <a:p>
            <a:pPr marL="285750" indent="-285750">
              <a:buFontTx/>
              <a:buChar char="-"/>
            </a:pPr>
            <a:r>
              <a:rPr lang="it-IT" dirty="0" smtClean="0"/>
              <a:t>COINVOLGIMENTO DI FORZE LOCALI </a:t>
            </a:r>
          </a:p>
          <a:p>
            <a:pPr marL="285750" indent="-285750">
              <a:buFontTx/>
              <a:buChar char="-"/>
            </a:pPr>
            <a:r>
              <a:rPr lang="it-IT" dirty="0" smtClean="0"/>
              <a:t>SICUREZZA VIE DI COMUNICAZIONE</a:t>
            </a:r>
          </a:p>
          <a:p>
            <a:pPr marL="285750" indent="-285750">
              <a:buFontTx/>
              <a:buChar char="-"/>
            </a:pPr>
            <a:r>
              <a:rPr lang="it-IT" dirty="0" smtClean="0"/>
              <a:t>CONSENSO ELITES LOCALI</a:t>
            </a:r>
          </a:p>
          <a:p>
            <a:pPr marL="285750" indent="-285750">
              <a:buFontTx/>
              <a:buChar char="-"/>
            </a:pPr>
            <a:endParaRPr lang="it-IT" dirty="0"/>
          </a:p>
        </p:txBody>
      </p:sp>
    </p:spTree>
    <p:extLst>
      <p:ext uri="{BB962C8B-B14F-4D97-AF65-F5344CB8AC3E}">
        <p14:creationId xmlns:p14="http://schemas.microsoft.com/office/powerpoint/2010/main" val="102641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93269"/>
          </a:xfrm>
        </p:spPr>
        <p:txBody>
          <a:bodyPr>
            <a:normAutofit/>
          </a:bodyPr>
          <a:lstStyle/>
          <a:p>
            <a:r>
              <a:rPr lang="it-IT" sz="2400" b="1" dirty="0" smtClean="0"/>
              <a:t>                             QUANDO, PERCHE’ E COME I CAMBIAMENTI?</a:t>
            </a:r>
            <a:endParaRPr lang="it-IT" sz="2400" b="1" dirty="0"/>
          </a:p>
        </p:txBody>
      </p:sp>
      <p:sp>
        <p:nvSpPr>
          <p:cNvPr id="3" name="Segnaposto contenuto 2"/>
          <p:cNvSpPr>
            <a:spLocks noGrp="1"/>
          </p:cNvSpPr>
          <p:nvPr>
            <p:ph idx="1"/>
          </p:nvPr>
        </p:nvSpPr>
        <p:spPr>
          <a:xfrm>
            <a:off x="838200" y="1254393"/>
            <a:ext cx="10515600" cy="4922570"/>
          </a:xfrm>
        </p:spPr>
        <p:txBody>
          <a:bodyPr>
            <a:normAutofit/>
          </a:bodyPr>
          <a:lstStyle/>
          <a:p>
            <a:pPr marL="0" indent="0">
              <a:buNone/>
            </a:pPr>
            <a:r>
              <a:rPr lang="it-IT" sz="1800" dirty="0" smtClean="0"/>
              <a:t>DALLA FINE DEL CINQUECENTO IL BANDITO E’ PERCEPITO COME FUORILEGGE</a:t>
            </a:r>
          </a:p>
          <a:p>
            <a:pPr marL="0" indent="0">
              <a:buNone/>
            </a:pPr>
            <a:r>
              <a:rPr lang="it-IT" sz="1800" dirty="0" smtClean="0"/>
              <a:t>CINQUECENTO OVUNQUE IN EUROPA</a:t>
            </a:r>
          </a:p>
          <a:p>
            <a:pPr marL="0" indent="0">
              <a:buNone/>
            </a:pPr>
            <a:r>
              <a:rPr lang="it-IT" sz="1800" dirty="0" smtClean="0"/>
              <a:t>TEMA DELLA SICUREZZA E TRANQUILLITA’</a:t>
            </a:r>
          </a:p>
          <a:p>
            <a:pPr marL="0" indent="0">
              <a:buNone/>
            </a:pPr>
            <a:r>
              <a:rPr lang="it-IT" sz="1800" dirty="0" smtClean="0"/>
              <a:t>RICHIESTE DAL BASSO (SPIERENBURG-RODENBURG)</a:t>
            </a:r>
          </a:p>
          <a:p>
            <a:pPr marL="0" indent="0">
              <a:buNone/>
            </a:pPr>
            <a:r>
              <a:rPr lang="it-IT" sz="1800" dirty="0" smtClean="0"/>
              <a:t>INADEGUATEZZA E SCARSITA’ STRUMENTI REPRESSIVI</a:t>
            </a:r>
          </a:p>
          <a:p>
            <a:pPr marL="0" indent="0">
              <a:buNone/>
            </a:pPr>
            <a:r>
              <a:rPr lang="it-IT" sz="1800" dirty="0" smtClean="0"/>
              <a:t>ASSENZA MONOPOLIO VIOLENZA E LEGGITIMITA’ NELL’USO DELLA VIOLENZA (C. TILLY)</a:t>
            </a:r>
          </a:p>
          <a:p>
            <a:pPr marL="0" indent="0">
              <a:buNone/>
            </a:pPr>
            <a:r>
              <a:rPr lang="it-IT" sz="1800" dirty="0" smtClean="0"/>
              <a:t>NUOVA PERCEZIONE DEL TERRITORIO E DEI CONFINI</a:t>
            </a:r>
          </a:p>
          <a:p>
            <a:pPr marL="0" indent="0">
              <a:buNone/>
            </a:pPr>
            <a:r>
              <a:rPr lang="it-IT" sz="1800" dirty="0" smtClean="0"/>
              <a:t>COINVOLGIMENTO DA PARTE DELLO STATO DI FORZE, GRUPPI E ORGANIZZAZIONI NELL’USO DELLA VIOLENZA</a:t>
            </a:r>
          </a:p>
          <a:p>
            <a:pPr marL="0" indent="0">
              <a:buNone/>
            </a:pPr>
            <a:r>
              <a:rPr lang="it-IT" sz="1800" dirty="0" smtClean="0"/>
              <a:t>IN REALTA’ LA PENA DEL BANDO NON SAREBBE VENUTA MENO CHE NEL CORSO DELL’OTTOCENTO</a:t>
            </a:r>
          </a:p>
          <a:p>
            <a:pPr marL="0" indent="0">
              <a:buNone/>
            </a:pPr>
            <a:r>
              <a:rPr lang="it-IT" sz="1800" dirty="0" smtClean="0"/>
              <a:t>QUANDO SI ATTUA UN CONTROLLO DEL TERRITORIO E I CONFINI SONO ‘CHIUSI’</a:t>
            </a:r>
          </a:p>
          <a:p>
            <a:pPr marL="0" indent="0">
              <a:buNone/>
            </a:pPr>
            <a:r>
              <a:rPr lang="it-IT" sz="1800" dirty="0" smtClean="0"/>
              <a:t>INVENZIONE DEL ‘CRIMINALE’</a:t>
            </a:r>
          </a:p>
          <a:p>
            <a:pPr marL="0" indent="0">
              <a:buNone/>
            </a:pPr>
            <a:endParaRPr lang="it-IT" sz="1800" dirty="0" smtClean="0"/>
          </a:p>
          <a:p>
            <a:pPr marL="0" indent="0">
              <a:buNone/>
            </a:pPr>
            <a:endParaRPr lang="it-IT" sz="1800"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787333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t>           IL BANDITO E IL SISTEMA DELLE INIMICIZIE E DELLA VENDETTA</a:t>
            </a:r>
            <a:endParaRPr lang="it-IT" sz="2400" b="1" dirty="0"/>
          </a:p>
        </p:txBody>
      </p:sp>
      <p:sp>
        <p:nvSpPr>
          <p:cNvPr id="3" name="Segnaposto contenuto 2"/>
          <p:cNvSpPr>
            <a:spLocks noGrp="1"/>
          </p:cNvSpPr>
          <p:nvPr>
            <p:ph idx="1"/>
          </p:nvPr>
        </p:nvSpPr>
        <p:spPr/>
        <p:txBody>
          <a:bodyPr>
            <a:normAutofit/>
          </a:bodyPr>
          <a:lstStyle/>
          <a:p>
            <a:pPr marL="0" indent="0">
              <a:buNone/>
            </a:pPr>
            <a:r>
              <a:rPr lang="it-IT" sz="2300" dirty="0" smtClean="0"/>
              <a:t>La </a:t>
            </a:r>
            <a:r>
              <a:rPr lang="it-IT" sz="2300" dirty="0"/>
              <a:t>pena del bando era evidentemente collegata ad una </a:t>
            </a:r>
            <a:r>
              <a:rPr lang="it-IT" sz="2300" b="1" dirty="0"/>
              <a:t>struttura sociale organizzata in lignaggi e parentele.</a:t>
            </a:r>
            <a:r>
              <a:rPr lang="it-IT" sz="2300" dirty="0"/>
              <a:t> Faceva parte di quel sistema di </a:t>
            </a:r>
            <a:r>
              <a:rPr lang="it-IT" sz="2300" dirty="0" smtClean="0"/>
              <a:t>INIMICIZIE-vendette </a:t>
            </a:r>
            <a:r>
              <a:rPr lang="it-IT" sz="2300" dirty="0"/>
              <a:t>che attraversavano quasi tutta la società. La funzione di tale pena consisteva non solo </a:t>
            </a:r>
            <a:r>
              <a:rPr lang="it-IT" sz="2300" b="1" dirty="0"/>
              <a:t>nell’allontanare la persona indesiderata</a:t>
            </a:r>
            <a:r>
              <a:rPr lang="it-IT" sz="2300" dirty="0"/>
              <a:t>, ma aveva paradossalmente il fine di </a:t>
            </a:r>
            <a:r>
              <a:rPr lang="it-IT" sz="2300" dirty="0" smtClean="0"/>
              <a:t>stabilire una TREGUA, </a:t>
            </a:r>
            <a:r>
              <a:rPr lang="it-IT" sz="2300" b="1" dirty="0" smtClean="0"/>
              <a:t>agevolare </a:t>
            </a:r>
            <a:r>
              <a:rPr lang="it-IT" sz="2300" b="1" dirty="0"/>
              <a:t>le trattative di pace </a:t>
            </a:r>
            <a:r>
              <a:rPr lang="it-IT" sz="2300" dirty="0"/>
              <a:t>e la ricomposizione dei conflitti violenti. Un elaborato sistema processuale, predisposto dai giuristi di formazione romanistica, era del resto incentrato sulla necessità di</a:t>
            </a:r>
            <a:r>
              <a:rPr lang="it-IT" sz="2300" b="1" dirty="0"/>
              <a:t> mettere in stretta relazione le istituzioni giudiziarie (tribunali) con l’organizzazione dei conflitti </a:t>
            </a:r>
            <a:r>
              <a:rPr lang="it-IT" sz="2300" b="1" dirty="0" smtClean="0"/>
              <a:t>(INIMICIZIE)</a:t>
            </a:r>
            <a:r>
              <a:rPr lang="it-IT" sz="2300" b="1" dirty="0"/>
              <a:t>. </a:t>
            </a:r>
            <a:r>
              <a:rPr lang="it-IT" sz="2300" dirty="0"/>
              <a:t>Appare evidente che l’azione temperatrice dei tribunali e delle procedure giudiziarie erano efficaci se la città (o comunque la giurisdizione) godeva di ampia </a:t>
            </a:r>
            <a:r>
              <a:rPr lang="it-IT" sz="2300" b="1" dirty="0"/>
              <a:t>autonomia</a:t>
            </a:r>
            <a:r>
              <a:rPr lang="it-IT" sz="2300" dirty="0"/>
              <a:t>.  </a:t>
            </a:r>
          </a:p>
          <a:p>
            <a:endParaRPr lang="it-IT" dirty="0"/>
          </a:p>
        </p:txBody>
      </p:sp>
      <p:sp>
        <p:nvSpPr>
          <p:cNvPr id="4" name="Segnaposto piè di pagina 3"/>
          <p:cNvSpPr>
            <a:spLocks noGrp="1"/>
          </p:cNvSpPr>
          <p:nvPr>
            <p:ph type="ftr" sz="quarter" idx="11"/>
          </p:nvPr>
        </p:nvSpPr>
        <p:spPr/>
        <p:txBody>
          <a:bodyPr/>
          <a:lstStyle/>
          <a:p>
            <a:r>
              <a:rPr lang="it-IT" smtClean="0"/>
              <a:t>Claudio Povolo 2015</a:t>
            </a:r>
            <a:endParaRPr lang="it-IT"/>
          </a:p>
        </p:txBody>
      </p:sp>
    </p:spTree>
    <p:extLst>
      <p:ext uri="{BB962C8B-B14F-4D97-AF65-F5344CB8AC3E}">
        <p14:creationId xmlns:p14="http://schemas.microsoft.com/office/powerpoint/2010/main" val="404429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3493" y="308626"/>
            <a:ext cx="8195443" cy="707886"/>
          </a:xfrm>
          <a:prstGeom prst="rect">
            <a:avLst/>
          </a:prstGeom>
          <a:noFill/>
        </p:spPr>
        <p:txBody>
          <a:bodyPr wrap="square" rtlCol="0">
            <a:spAutoFit/>
          </a:bodyPr>
          <a:lstStyle/>
          <a:p>
            <a:pPr defTabSz="685800"/>
            <a:r>
              <a:rPr lang="it-IT" sz="2000" dirty="0" smtClean="0">
                <a:solidFill>
                  <a:prstClr val="black"/>
                </a:solidFill>
              </a:rPr>
              <a:t>VENDETTA E BANDITISMO NELLE </a:t>
            </a:r>
            <a:r>
              <a:rPr lang="it-IT" sz="2000" dirty="0">
                <a:solidFill>
                  <a:prstClr val="black"/>
                </a:solidFill>
              </a:rPr>
              <a:t>CITTA’ DEL «DOMINIO</a:t>
            </a:r>
            <a:r>
              <a:rPr lang="it-IT" sz="2000" dirty="0" smtClean="0">
                <a:solidFill>
                  <a:prstClr val="black"/>
                </a:solidFill>
              </a:rPr>
              <a:t>»: </a:t>
            </a:r>
            <a:r>
              <a:rPr lang="it-IT" sz="2000" dirty="0">
                <a:solidFill>
                  <a:prstClr val="black"/>
                </a:solidFill>
              </a:rPr>
              <a:t>PRIMA DELLA META’ DEL XVI SECOLO</a:t>
            </a:r>
          </a:p>
        </p:txBody>
      </p:sp>
      <p:sp>
        <p:nvSpPr>
          <p:cNvPr id="3" name="CasellaDiTesto 2"/>
          <p:cNvSpPr txBox="1"/>
          <p:nvPr/>
        </p:nvSpPr>
        <p:spPr>
          <a:xfrm>
            <a:off x="4752556" y="1075544"/>
            <a:ext cx="1807176" cy="507831"/>
          </a:xfrm>
          <a:prstGeom prst="rect">
            <a:avLst/>
          </a:prstGeom>
          <a:noFill/>
          <a:ln w="38100">
            <a:solidFill>
              <a:srgbClr val="FF0000"/>
            </a:solidFill>
          </a:ln>
        </p:spPr>
        <p:txBody>
          <a:bodyPr wrap="square" rtlCol="0">
            <a:spAutoFit/>
          </a:bodyPr>
          <a:lstStyle/>
          <a:p>
            <a:pPr defTabSz="685800"/>
            <a:r>
              <a:rPr lang="it-IT" sz="1350" dirty="0">
                <a:solidFill>
                  <a:prstClr val="black"/>
                </a:solidFill>
              </a:rPr>
              <a:t>DOMINANTE (VENEZIA)</a:t>
            </a:r>
          </a:p>
        </p:txBody>
      </p:sp>
      <p:sp>
        <p:nvSpPr>
          <p:cNvPr id="4" name="CasellaDiTesto 3"/>
          <p:cNvSpPr txBox="1"/>
          <p:nvPr/>
        </p:nvSpPr>
        <p:spPr>
          <a:xfrm>
            <a:off x="3831726" y="1902764"/>
            <a:ext cx="3135087" cy="507831"/>
          </a:xfrm>
          <a:prstGeom prst="rect">
            <a:avLst/>
          </a:prstGeom>
          <a:noFill/>
          <a:ln w="38100">
            <a:solidFill>
              <a:schemeClr val="accent1"/>
            </a:solidFill>
          </a:ln>
        </p:spPr>
        <p:txBody>
          <a:bodyPr wrap="square" rtlCol="0">
            <a:spAutoFit/>
          </a:bodyPr>
          <a:lstStyle/>
          <a:p>
            <a:pPr defTabSz="685800"/>
            <a:r>
              <a:rPr lang="it-IT" sz="1350" b="1" dirty="0">
                <a:solidFill>
                  <a:prstClr val="black"/>
                </a:solidFill>
              </a:rPr>
              <a:t>CITTA’ SUDDITA (p. es. VICENZA o BRESCIA)</a:t>
            </a:r>
          </a:p>
        </p:txBody>
      </p:sp>
      <p:sp>
        <p:nvSpPr>
          <p:cNvPr id="5" name="CasellaDiTesto 4"/>
          <p:cNvSpPr txBox="1"/>
          <p:nvPr/>
        </p:nvSpPr>
        <p:spPr>
          <a:xfrm>
            <a:off x="8614179" y="1829213"/>
            <a:ext cx="1528355" cy="71558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IRROGAZIONE DELLA PENA DEL BANDO</a:t>
            </a:r>
          </a:p>
        </p:txBody>
      </p:sp>
      <p:sp>
        <p:nvSpPr>
          <p:cNvPr id="6" name="CasellaDiTesto 5"/>
          <p:cNvSpPr txBox="1"/>
          <p:nvPr/>
        </p:nvSpPr>
        <p:spPr>
          <a:xfrm>
            <a:off x="9054287" y="3336135"/>
            <a:ext cx="1739085" cy="50783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ESPULSIONE DEL BANDITO</a:t>
            </a:r>
          </a:p>
        </p:txBody>
      </p:sp>
      <p:sp>
        <p:nvSpPr>
          <p:cNvPr id="7" name="CasellaDiTesto 6"/>
          <p:cNvSpPr txBox="1"/>
          <p:nvPr/>
        </p:nvSpPr>
        <p:spPr>
          <a:xfrm>
            <a:off x="6789379" y="2752543"/>
            <a:ext cx="1462844" cy="1131079"/>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POSSIBILITA’ DI UCCISIONE DEL BANDITO CHE RIENTRA NEL TERRITORIO</a:t>
            </a:r>
          </a:p>
        </p:txBody>
      </p:sp>
      <p:sp>
        <p:nvSpPr>
          <p:cNvPr id="8" name="CasellaDiTesto 7"/>
          <p:cNvSpPr txBox="1"/>
          <p:nvPr/>
        </p:nvSpPr>
        <p:spPr>
          <a:xfrm>
            <a:off x="4165601" y="2749525"/>
            <a:ext cx="1668199" cy="1131079"/>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REGOLAZIONE «INTERNA» DEL SISTEMA DI VENDETTA - TRATTATIVE</a:t>
            </a:r>
          </a:p>
        </p:txBody>
      </p:sp>
      <p:sp>
        <p:nvSpPr>
          <p:cNvPr id="9" name="CasellaDiTesto 8"/>
          <p:cNvSpPr txBox="1"/>
          <p:nvPr/>
        </p:nvSpPr>
        <p:spPr>
          <a:xfrm>
            <a:off x="728000" y="3167829"/>
            <a:ext cx="2421387" cy="300082"/>
          </a:xfrm>
          <a:prstGeom prst="rect">
            <a:avLst/>
          </a:prstGeom>
          <a:noFill/>
          <a:ln w="38100">
            <a:solidFill>
              <a:schemeClr val="accent1"/>
            </a:solidFill>
          </a:ln>
        </p:spPr>
        <p:txBody>
          <a:bodyPr wrap="square" rtlCol="0">
            <a:spAutoFit/>
          </a:bodyPr>
          <a:lstStyle/>
          <a:p>
            <a:pPr defTabSz="685800"/>
            <a:r>
              <a:rPr lang="it-IT" sz="1350" dirty="0" smtClean="0">
                <a:solidFill>
                  <a:prstClr val="black"/>
                </a:solidFill>
              </a:rPr>
              <a:t>RAGGIUNGIMENTO </a:t>
            </a:r>
            <a:r>
              <a:rPr lang="it-IT" sz="1350" dirty="0">
                <a:solidFill>
                  <a:prstClr val="black"/>
                </a:solidFill>
              </a:rPr>
              <a:t>DELLA PACE</a:t>
            </a:r>
          </a:p>
        </p:txBody>
      </p:sp>
      <p:sp>
        <p:nvSpPr>
          <p:cNvPr id="10" name="CasellaDiTesto 9"/>
          <p:cNvSpPr txBox="1"/>
          <p:nvPr/>
        </p:nvSpPr>
        <p:spPr>
          <a:xfrm>
            <a:off x="1319681" y="1902764"/>
            <a:ext cx="1572435" cy="507831"/>
          </a:xfrm>
          <a:prstGeom prst="rect">
            <a:avLst/>
          </a:prstGeom>
          <a:noFill/>
          <a:ln w="38100">
            <a:solidFill>
              <a:schemeClr val="accent1"/>
            </a:solidFill>
          </a:ln>
        </p:spPr>
        <p:txBody>
          <a:bodyPr wrap="square" rtlCol="0">
            <a:spAutoFit/>
          </a:bodyPr>
          <a:lstStyle/>
          <a:p>
            <a:pPr defTabSz="685800"/>
            <a:r>
              <a:rPr lang="it-IT" sz="1350" dirty="0">
                <a:solidFill>
                  <a:prstClr val="black"/>
                </a:solidFill>
              </a:rPr>
              <a:t>RITORNO DEL BANDITO</a:t>
            </a:r>
          </a:p>
        </p:txBody>
      </p:sp>
      <p:sp>
        <p:nvSpPr>
          <p:cNvPr id="11" name="Freccia a destra 10"/>
          <p:cNvSpPr/>
          <p:nvPr/>
        </p:nvSpPr>
        <p:spPr>
          <a:xfrm>
            <a:off x="7659497" y="2069779"/>
            <a:ext cx="73380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2" name="Freccia in giù 11"/>
          <p:cNvSpPr/>
          <p:nvPr/>
        </p:nvSpPr>
        <p:spPr>
          <a:xfrm>
            <a:off x="9378356" y="2826684"/>
            <a:ext cx="363475" cy="5094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3" name="Freccia a sinistra 12"/>
          <p:cNvSpPr/>
          <p:nvPr/>
        </p:nvSpPr>
        <p:spPr>
          <a:xfrm>
            <a:off x="8320265" y="3418938"/>
            <a:ext cx="587828"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4" name="Freccia a sinistra 13"/>
          <p:cNvSpPr/>
          <p:nvPr/>
        </p:nvSpPr>
        <p:spPr>
          <a:xfrm>
            <a:off x="5833799" y="3145946"/>
            <a:ext cx="733807"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5" name="Freccia a sinistra 14"/>
          <p:cNvSpPr/>
          <p:nvPr/>
        </p:nvSpPr>
        <p:spPr>
          <a:xfrm>
            <a:off x="3290735" y="3237201"/>
            <a:ext cx="733807" cy="363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6" name="Freccia in su 15"/>
          <p:cNvSpPr/>
          <p:nvPr/>
        </p:nvSpPr>
        <p:spPr>
          <a:xfrm>
            <a:off x="1921071" y="2477448"/>
            <a:ext cx="363475" cy="550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it-IT" sz="1350">
              <a:solidFill>
                <a:prstClr val="white"/>
              </a:solidFill>
            </a:endParaRPr>
          </a:p>
        </p:txBody>
      </p:sp>
      <p:sp>
        <p:nvSpPr>
          <p:cNvPr id="17" name="CasellaDiTesto 16"/>
          <p:cNvSpPr txBox="1"/>
          <p:nvPr/>
        </p:nvSpPr>
        <p:spPr>
          <a:xfrm>
            <a:off x="1876700" y="5305155"/>
            <a:ext cx="7997381" cy="1200329"/>
          </a:xfrm>
          <a:prstGeom prst="rect">
            <a:avLst/>
          </a:prstGeom>
          <a:noFill/>
        </p:spPr>
        <p:txBody>
          <a:bodyPr wrap="square" rtlCol="0">
            <a:spAutoFit/>
          </a:bodyPr>
          <a:lstStyle/>
          <a:p>
            <a:pPr defTabSz="685800"/>
            <a:r>
              <a:rPr lang="it-IT" b="1" dirty="0">
                <a:solidFill>
                  <a:prstClr val="black"/>
                </a:solidFill>
              </a:rPr>
              <a:t>Il ruolo della Dominante è marginale; la gestione del conflitto è lasciata a livello locale</a:t>
            </a:r>
          </a:p>
          <a:p>
            <a:pPr defTabSz="685800"/>
            <a:r>
              <a:rPr lang="it-IT" b="1" dirty="0">
                <a:solidFill>
                  <a:prstClr val="black"/>
                </a:solidFill>
              </a:rPr>
              <a:t>La possibilità dell’uccisione del bandito è elemento essenziale per il funzionamento del sistema e il conseguimento della pace.</a:t>
            </a:r>
          </a:p>
        </p:txBody>
      </p:sp>
      <p:sp>
        <p:nvSpPr>
          <p:cNvPr id="18" name="Segnaposto piè di pagina 17"/>
          <p:cNvSpPr>
            <a:spLocks noGrp="1"/>
          </p:cNvSpPr>
          <p:nvPr>
            <p:ph type="ftr" sz="quarter" idx="11"/>
          </p:nvPr>
        </p:nvSpPr>
        <p:spPr/>
        <p:txBody>
          <a:bodyPr/>
          <a:lstStyle/>
          <a:p>
            <a:r>
              <a:rPr lang="it-IT" smtClean="0">
                <a:solidFill>
                  <a:prstClr val="black">
                    <a:tint val="75000"/>
                  </a:prstClr>
                </a:solidFill>
              </a:rPr>
              <a:t>Claudio Povolo 2015</a:t>
            </a:r>
            <a:endParaRPr lang="it-IT">
              <a:solidFill>
                <a:prstClr val="black">
                  <a:tint val="75000"/>
                </a:prstClr>
              </a:solidFill>
            </a:endParaRPr>
          </a:p>
        </p:txBody>
      </p:sp>
    </p:spTree>
    <p:extLst>
      <p:ext uri="{BB962C8B-B14F-4D97-AF65-F5344CB8AC3E}">
        <p14:creationId xmlns:p14="http://schemas.microsoft.com/office/powerpoint/2010/main" val="40234813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6" name="CasellaDiTesto 5"/>
          <p:cNvSpPr txBox="1"/>
          <p:nvPr/>
        </p:nvSpPr>
        <p:spPr>
          <a:xfrm>
            <a:off x="274374" y="258718"/>
            <a:ext cx="9344391" cy="400110"/>
          </a:xfrm>
          <a:prstGeom prst="rect">
            <a:avLst/>
          </a:prstGeom>
          <a:noFill/>
        </p:spPr>
        <p:txBody>
          <a:bodyPr wrap="square" rtlCol="0">
            <a:spAutoFit/>
          </a:bodyPr>
          <a:lstStyle/>
          <a:p>
            <a:r>
              <a:rPr lang="it-IT" dirty="0" smtClean="0"/>
              <a:t>                                                                        </a:t>
            </a:r>
            <a:r>
              <a:rPr lang="it-IT" sz="2000" b="1" dirty="0" smtClean="0"/>
              <a:t>GIULIETTA E ROMEO</a:t>
            </a:r>
            <a:endParaRPr lang="it-IT" sz="2000" b="1" dirty="0"/>
          </a:p>
        </p:txBody>
      </p:sp>
      <p:sp>
        <p:nvSpPr>
          <p:cNvPr id="8" name="CasellaDiTesto 7"/>
          <p:cNvSpPr txBox="1"/>
          <p:nvPr/>
        </p:nvSpPr>
        <p:spPr>
          <a:xfrm>
            <a:off x="321408" y="995674"/>
            <a:ext cx="11719685" cy="3416320"/>
          </a:xfrm>
          <a:prstGeom prst="rect">
            <a:avLst/>
          </a:prstGeom>
          <a:noFill/>
        </p:spPr>
        <p:txBody>
          <a:bodyPr wrap="square" rtlCol="0">
            <a:spAutoFit/>
          </a:bodyPr>
          <a:lstStyle/>
          <a:p>
            <a:r>
              <a:rPr lang="it-IT" dirty="0" smtClean="0"/>
              <a:t>CITTA’ DI VERONA NEL ‘300 </a:t>
            </a:r>
            <a:r>
              <a:rPr lang="mr-IN" dirty="0" smtClean="0"/>
              <a:t>–</a:t>
            </a:r>
            <a:r>
              <a:rPr lang="it-IT" dirty="0" smtClean="0"/>
              <a:t> BARTOLOMEO DELLA SCALA </a:t>
            </a:r>
          </a:p>
          <a:p>
            <a:r>
              <a:rPr lang="it-IT" b="1" dirty="0" smtClean="0"/>
              <a:t>INIMICIZIE</a:t>
            </a:r>
            <a:r>
              <a:rPr lang="it-IT" dirty="0" smtClean="0"/>
              <a:t> TRA FAMIGLIE E GRUPPI CONTRAPPOSTI CON OMICIDI E VIOLENZE</a:t>
            </a:r>
          </a:p>
          <a:p>
            <a:r>
              <a:rPr lang="it-IT" b="1" dirty="0" smtClean="0"/>
              <a:t>INSICUREZZA</a:t>
            </a:r>
            <a:r>
              <a:rPr lang="it-IT" dirty="0" smtClean="0"/>
              <a:t> DELLA CITTA’</a:t>
            </a:r>
          </a:p>
          <a:p>
            <a:r>
              <a:rPr lang="it-IT" dirty="0" smtClean="0"/>
              <a:t>IN PARTICOLARE TRA CAPULETI E MONTECCHI</a:t>
            </a:r>
          </a:p>
          <a:p>
            <a:r>
              <a:rPr lang="it-IT" dirty="0" smtClean="0"/>
              <a:t>UN INCONTRO/DUELLO TRA TIBALDO DEI CAPULETI E MERCUZIO DEI MONTECCHI. MERCUZIO VIENE UCCISO E ROMEO PER REAZIONE UCCIDE L’AGGRESSORE</a:t>
            </a:r>
          </a:p>
          <a:p>
            <a:r>
              <a:rPr lang="it-IT" b="1" dirty="0" smtClean="0"/>
              <a:t>ONORE </a:t>
            </a:r>
            <a:r>
              <a:rPr lang="it-IT" dirty="0" smtClean="0"/>
              <a:t>E VIOLENZA INTERAGISCONO</a:t>
            </a:r>
          </a:p>
          <a:p>
            <a:r>
              <a:rPr lang="it-IT" dirty="0" smtClean="0"/>
              <a:t>IL PRINCIPE DECIDE DI BANDIRE ROMEO TENENDO CONTO DELLA PROVOCAZIONE E AGGRESSIONE DEI CAPULETI</a:t>
            </a:r>
          </a:p>
          <a:p>
            <a:r>
              <a:rPr lang="it-IT" dirty="0" smtClean="0"/>
              <a:t>TEORICAMENTE CON LO STABILIRSI DI UNA TREGUA SI SAREBBE POTUTO RAGGIUNGERE LA PACE, ANCHE ATTRAVERSO UN MATRIMONIO</a:t>
            </a:r>
          </a:p>
          <a:p>
            <a:r>
              <a:rPr lang="it-IT" dirty="0" smtClean="0"/>
              <a:t>LA TRAGEDIA HA LA FINE BEN NOTA</a:t>
            </a:r>
          </a:p>
          <a:p>
            <a:r>
              <a:rPr lang="it-IT" dirty="0" smtClean="0"/>
              <a:t>MA DOPO LA MORTE DEI PROTAGONISTI LA PACE VIENE CONCLUSA TRA LE DUE FAZIONI</a:t>
            </a:r>
            <a:endParaRPr lang="it-IT" dirty="0"/>
          </a:p>
        </p:txBody>
      </p:sp>
    </p:spTree>
    <p:extLst>
      <p:ext uri="{BB962C8B-B14F-4D97-AF65-F5344CB8AC3E}">
        <p14:creationId xmlns:p14="http://schemas.microsoft.com/office/powerpoint/2010/main" val="344169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sp>
        <p:nvSpPr>
          <p:cNvPr id="3" name="CasellaDiTesto 2"/>
          <p:cNvSpPr txBox="1"/>
          <p:nvPr/>
        </p:nvSpPr>
        <p:spPr>
          <a:xfrm>
            <a:off x="3966662" y="305758"/>
            <a:ext cx="5244461" cy="369332"/>
          </a:xfrm>
          <a:prstGeom prst="rect">
            <a:avLst/>
          </a:prstGeom>
          <a:noFill/>
        </p:spPr>
        <p:txBody>
          <a:bodyPr wrap="square" rtlCol="0">
            <a:spAutoFit/>
          </a:bodyPr>
          <a:lstStyle/>
          <a:p>
            <a:r>
              <a:rPr lang="it-IT" dirty="0" smtClean="0"/>
              <a:t>                  IL DUELLO O LO SCONTRO</a:t>
            </a:r>
            <a:endParaRPr lang="it-IT" dirty="0"/>
          </a:p>
        </p:txBody>
      </p:sp>
      <p:pic>
        <p:nvPicPr>
          <p:cNvPr id="4" name="Immagine 3" descr="romeo-e-giulietta-di-william-shakespeare-didascalia-della-scena-supporta-capuleti-tybalt-ferito-dal-romeo-tedesco-stutzt-capuleti-erhb7p.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608" y="995674"/>
            <a:ext cx="8077062" cy="5471115"/>
          </a:xfrm>
          <a:prstGeom prst="rect">
            <a:avLst/>
          </a:prstGeom>
        </p:spPr>
      </p:pic>
    </p:spTree>
    <p:extLst>
      <p:ext uri="{BB962C8B-B14F-4D97-AF65-F5344CB8AC3E}">
        <p14:creationId xmlns:p14="http://schemas.microsoft.com/office/powerpoint/2010/main" val="255667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Claudio Povolo 2015</a:t>
            </a:r>
            <a:endParaRPr lang="it-IT"/>
          </a:p>
        </p:txBody>
      </p:sp>
      <p:pic>
        <p:nvPicPr>
          <p:cNvPr id="3" name="Immagine 2" descr="images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959" y="1314383"/>
            <a:ext cx="4073081" cy="5292938"/>
          </a:xfrm>
          <a:prstGeom prst="rect">
            <a:avLst/>
          </a:prstGeom>
        </p:spPr>
      </p:pic>
      <p:sp>
        <p:nvSpPr>
          <p:cNvPr id="4" name="CasellaDiTesto 3"/>
          <p:cNvSpPr txBox="1"/>
          <p:nvPr/>
        </p:nvSpPr>
        <p:spPr>
          <a:xfrm>
            <a:off x="2453687" y="243039"/>
            <a:ext cx="6632009" cy="369332"/>
          </a:xfrm>
          <a:prstGeom prst="rect">
            <a:avLst/>
          </a:prstGeom>
          <a:noFill/>
        </p:spPr>
        <p:txBody>
          <a:bodyPr wrap="square" rtlCol="0">
            <a:spAutoFit/>
          </a:bodyPr>
          <a:lstStyle/>
          <a:p>
            <a:r>
              <a:rPr lang="it-IT" dirty="0" smtClean="0"/>
              <a:t>                                                   VIOLENZA</a:t>
            </a:r>
            <a:endParaRPr lang="it-IT" dirty="0"/>
          </a:p>
        </p:txBody>
      </p:sp>
    </p:spTree>
    <p:extLst>
      <p:ext uri="{BB962C8B-B14F-4D97-AF65-F5344CB8AC3E}">
        <p14:creationId xmlns:p14="http://schemas.microsoft.com/office/powerpoint/2010/main" val="15454989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3602</Words>
  <Application>Microsoft Macintosh PowerPoint</Application>
  <PresentationFormat>Personalizzato</PresentationFormat>
  <Paragraphs>211</Paragraphs>
  <Slides>32</Slides>
  <Notes>2</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    IL BANDITO E LA PENA DEL BANDO</vt:lpstr>
      <vt:lpstr>                                        ALCUNI PROBLEMI PRELIMINARI</vt:lpstr>
      <vt:lpstr>LA PENA DEL BANDO</vt:lpstr>
      <vt:lpstr>                             QUANDO, PERCHE’ E COME I CAMBIAMENTI?</vt:lpstr>
      <vt:lpstr>           IL BANDITO E IL SISTEMA DELLE INIMICIZIE E DELLA VENDETTA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                              REPUBBLICA DI VENEZIA E STATI ITALIANI</vt:lpstr>
      <vt:lpstr>            PRIMA FASE: LA POLITICA DELLA SOSPENSIONE (1549-1580)</vt:lpstr>
      <vt:lpstr>Presentazione di PowerPoint</vt:lpstr>
      <vt:lpstr>Presentazione di PowerPoint</vt:lpstr>
      <vt:lpstr>Presentazione di PowerPoint</vt:lpstr>
      <vt:lpstr>Presentazione di PowerPoint</vt:lpstr>
      <vt:lpstr>                                                                  STATO DI ECCEZIONE</vt:lpstr>
      <vt:lpstr>PARTE DELL’ILLUSTRISSIMO CONSEGLIO DE X CON LA ZONTA DELLI 20 LUGLIO MDLXXX IN MATERIA DE’BANDITI</vt:lpstr>
      <vt:lpstr>Presentazione di PowerPoint</vt:lpstr>
      <vt:lpstr>UNA GRANDE NARRAZIONE DELLA VIOLENZA: LA MORTE DI ZANZANU’ (LAGO DI GARDA, 1617)</vt:lpstr>
      <vt:lpstr>PARTICOLARE DA UNA NARRAZIONE DELLA VIOLENZA (1617)</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Mazzon</dc:creator>
  <cp:lastModifiedBy>Claudio Povolo</cp:lastModifiedBy>
  <cp:revision>83</cp:revision>
  <cp:lastPrinted>2015-08-27T09:50:13Z</cp:lastPrinted>
  <dcterms:created xsi:type="dcterms:W3CDTF">2015-08-27T08:48:02Z</dcterms:created>
  <dcterms:modified xsi:type="dcterms:W3CDTF">2022-02-20T10:41:34Z</dcterms:modified>
</cp:coreProperties>
</file>