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8" r:id="rId10"/>
    <p:sldId id="264" r:id="rId11"/>
    <p:sldId id="265" r:id="rId12"/>
    <p:sldId id="266" r:id="rId13"/>
    <p:sldId id="267" r:id="rId14"/>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77" d="100"/>
          <a:sy n="177" d="100"/>
        </p:scale>
        <p:origin x="-24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AAE5CC4-49B1-CE49-9805-459B60AE0FC1}" type="datetimeFigureOut">
              <a:rPr lang="it-IT" smtClean="0"/>
              <a:t>20/02/22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4C286A9-08BC-9A48-A9BC-B6E624E7411E}" type="slidenum">
              <a:rPr lang="it-IT" smtClean="0"/>
              <a:t>‹n.›</a:t>
            </a:fld>
            <a:endParaRPr lang="it-IT"/>
          </a:p>
        </p:txBody>
      </p:sp>
    </p:spTree>
    <p:extLst>
      <p:ext uri="{BB962C8B-B14F-4D97-AF65-F5344CB8AC3E}">
        <p14:creationId xmlns:p14="http://schemas.microsoft.com/office/powerpoint/2010/main" val="582778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AAE5CC4-49B1-CE49-9805-459B60AE0FC1}" type="datetimeFigureOut">
              <a:rPr lang="it-IT" smtClean="0"/>
              <a:t>20/02/22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4C286A9-08BC-9A48-A9BC-B6E624E7411E}" type="slidenum">
              <a:rPr lang="it-IT" smtClean="0"/>
              <a:t>‹n.›</a:t>
            </a:fld>
            <a:endParaRPr lang="it-IT"/>
          </a:p>
        </p:txBody>
      </p:sp>
    </p:spTree>
    <p:extLst>
      <p:ext uri="{BB962C8B-B14F-4D97-AF65-F5344CB8AC3E}">
        <p14:creationId xmlns:p14="http://schemas.microsoft.com/office/powerpoint/2010/main" val="1049418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AAE5CC4-49B1-CE49-9805-459B60AE0FC1}" type="datetimeFigureOut">
              <a:rPr lang="it-IT" smtClean="0"/>
              <a:t>20/02/22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4C286A9-08BC-9A48-A9BC-B6E624E7411E}" type="slidenum">
              <a:rPr lang="it-IT" smtClean="0"/>
              <a:t>‹n.›</a:t>
            </a:fld>
            <a:endParaRPr lang="it-IT"/>
          </a:p>
        </p:txBody>
      </p:sp>
    </p:spTree>
    <p:extLst>
      <p:ext uri="{BB962C8B-B14F-4D97-AF65-F5344CB8AC3E}">
        <p14:creationId xmlns:p14="http://schemas.microsoft.com/office/powerpoint/2010/main" val="2805447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AAE5CC4-49B1-CE49-9805-459B60AE0FC1}" type="datetimeFigureOut">
              <a:rPr lang="it-IT" smtClean="0"/>
              <a:t>20/02/22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4C286A9-08BC-9A48-A9BC-B6E624E7411E}" type="slidenum">
              <a:rPr lang="it-IT" smtClean="0"/>
              <a:t>‹n.›</a:t>
            </a:fld>
            <a:endParaRPr lang="it-IT"/>
          </a:p>
        </p:txBody>
      </p:sp>
    </p:spTree>
    <p:extLst>
      <p:ext uri="{BB962C8B-B14F-4D97-AF65-F5344CB8AC3E}">
        <p14:creationId xmlns:p14="http://schemas.microsoft.com/office/powerpoint/2010/main" val="3429530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9AAE5CC4-49B1-CE49-9805-459B60AE0FC1}" type="datetimeFigureOut">
              <a:rPr lang="it-IT" smtClean="0"/>
              <a:t>20/02/22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4C286A9-08BC-9A48-A9BC-B6E624E7411E}" type="slidenum">
              <a:rPr lang="it-IT" smtClean="0"/>
              <a:t>‹n.›</a:t>
            </a:fld>
            <a:endParaRPr lang="it-IT"/>
          </a:p>
        </p:txBody>
      </p:sp>
    </p:spTree>
    <p:extLst>
      <p:ext uri="{BB962C8B-B14F-4D97-AF65-F5344CB8AC3E}">
        <p14:creationId xmlns:p14="http://schemas.microsoft.com/office/powerpoint/2010/main" val="931499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AAE5CC4-49B1-CE49-9805-459B60AE0FC1}" type="datetimeFigureOut">
              <a:rPr lang="it-IT" smtClean="0"/>
              <a:t>20/02/22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4C286A9-08BC-9A48-A9BC-B6E624E7411E}" type="slidenum">
              <a:rPr lang="it-IT" smtClean="0"/>
              <a:t>‹n.›</a:t>
            </a:fld>
            <a:endParaRPr lang="it-IT"/>
          </a:p>
        </p:txBody>
      </p:sp>
    </p:spTree>
    <p:extLst>
      <p:ext uri="{BB962C8B-B14F-4D97-AF65-F5344CB8AC3E}">
        <p14:creationId xmlns:p14="http://schemas.microsoft.com/office/powerpoint/2010/main" val="2116545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AAE5CC4-49B1-CE49-9805-459B60AE0FC1}" type="datetimeFigureOut">
              <a:rPr lang="it-IT" smtClean="0"/>
              <a:t>20/02/22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4C286A9-08BC-9A48-A9BC-B6E624E7411E}" type="slidenum">
              <a:rPr lang="it-IT" smtClean="0"/>
              <a:t>‹n.›</a:t>
            </a:fld>
            <a:endParaRPr lang="it-IT"/>
          </a:p>
        </p:txBody>
      </p:sp>
    </p:spTree>
    <p:extLst>
      <p:ext uri="{BB962C8B-B14F-4D97-AF65-F5344CB8AC3E}">
        <p14:creationId xmlns:p14="http://schemas.microsoft.com/office/powerpoint/2010/main" val="1980810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9AAE5CC4-49B1-CE49-9805-459B60AE0FC1}" type="datetimeFigureOut">
              <a:rPr lang="it-IT" smtClean="0"/>
              <a:t>20/02/22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4C286A9-08BC-9A48-A9BC-B6E624E7411E}" type="slidenum">
              <a:rPr lang="it-IT" smtClean="0"/>
              <a:t>‹n.›</a:t>
            </a:fld>
            <a:endParaRPr lang="it-IT"/>
          </a:p>
        </p:txBody>
      </p:sp>
    </p:spTree>
    <p:extLst>
      <p:ext uri="{BB962C8B-B14F-4D97-AF65-F5344CB8AC3E}">
        <p14:creationId xmlns:p14="http://schemas.microsoft.com/office/powerpoint/2010/main" val="1109460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AAE5CC4-49B1-CE49-9805-459B60AE0FC1}" type="datetimeFigureOut">
              <a:rPr lang="it-IT" smtClean="0"/>
              <a:t>20/02/22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4C286A9-08BC-9A48-A9BC-B6E624E7411E}" type="slidenum">
              <a:rPr lang="it-IT" smtClean="0"/>
              <a:t>‹n.›</a:t>
            </a:fld>
            <a:endParaRPr lang="it-IT"/>
          </a:p>
        </p:txBody>
      </p:sp>
    </p:spTree>
    <p:extLst>
      <p:ext uri="{BB962C8B-B14F-4D97-AF65-F5344CB8AC3E}">
        <p14:creationId xmlns:p14="http://schemas.microsoft.com/office/powerpoint/2010/main" val="2549069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9AAE5CC4-49B1-CE49-9805-459B60AE0FC1}" type="datetimeFigureOut">
              <a:rPr lang="it-IT" smtClean="0"/>
              <a:t>20/02/22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4C286A9-08BC-9A48-A9BC-B6E624E7411E}" type="slidenum">
              <a:rPr lang="it-IT" smtClean="0"/>
              <a:t>‹n.›</a:t>
            </a:fld>
            <a:endParaRPr lang="it-IT"/>
          </a:p>
        </p:txBody>
      </p:sp>
    </p:spTree>
    <p:extLst>
      <p:ext uri="{BB962C8B-B14F-4D97-AF65-F5344CB8AC3E}">
        <p14:creationId xmlns:p14="http://schemas.microsoft.com/office/powerpoint/2010/main" val="306389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9AAE5CC4-49B1-CE49-9805-459B60AE0FC1}" type="datetimeFigureOut">
              <a:rPr lang="it-IT" smtClean="0"/>
              <a:t>20/02/22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4C286A9-08BC-9A48-A9BC-B6E624E7411E}" type="slidenum">
              <a:rPr lang="it-IT" smtClean="0"/>
              <a:t>‹n.›</a:t>
            </a:fld>
            <a:endParaRPr lang="it-IT"/>
          </a:p>
        </p:txBody>
      </p:sp>
    </p:spTree>
    <p:extLst>
      <p:ext uri="{BB962C8B-B14F-4D97-AF65-F5344CB8AC3E}">
        <p14:creationId xmlns:p14="http://schemas.microsoft.com/office/powerpoint/2010/main" val="4064619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E5CC4-49B1-CE49-9805-459B60AE0FC1}" type="datetimeFigureOut">
              <a:rPr lang="it-IT" smtClean="0"/>
              <a:t>20/02/22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C286A9-08BC-9A48-A9BC-B6E624E7411E}" type="slidenum">
              <a:rPr lang="it-IT" smtClean="0"/>
              <a:t>‹n.›</a:t>
            </a:fld>
            <a:endParaRPr lang="it-IT"/>
          </a:p>
        </p:txBody>
      </p:sp>
    </p:spTree>
    <p:extLst>
      <p:ext uri="{BB962C8B-B14F-4D97-AF65-F5344CB8AC3E}">
        <p14:creationId xmlns:p14="http://schemas.microsoft.com/office/powerpoint/2010/main" val="3636221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9215"/>
            <a:ext cx="7772400" cy="854178"/>
          </a:xfrm>
        </p:spPr>
        <p:txBody>
          <a:bodyPr>
            <a:normAutofit/>
          </a:bodyPr>
          <a:lstStyle/>
          <a:p>
            <a:r>
              <a:rPr lang="it-IT" sz="2000" dirty="0" smtClean="0"/>
              <a:t>INIMICIZIE E VENDETTA</a:t>
            </a:r>
            <a:endParaRPr lang="it-IT" sz="2000" dirty="0"/>
          </a:p>
        </p:txBody>
      </p:sp>
      <p:sp>
        <p:nvSpPr>
          <p:cNvPr id="3" name="Sottotitolo 2"/>
          <p:cNvSpPr>
            <a:spLocks noGrp="1"/>
          </p:cNvSpPr>
          <p:nvPr>
            <p:ph type="subTitle" idx="1"/>
          </p:nvPr>
        </p:nvSpPr>
        <p:spPr>
          <a:xfrm>
            <a:off x="1371600" y="1607421"/>
            <a:ext cx="6400800" cy="4031380"/>
          </a:xfrm>
        </p:spPr>
        <p:txBody>
          <a:bodyPr/>
          <a:lstStyle/>
          <a:p>
            <a:endParaRPr lang="it-IT"/>
          </a:p>
        </p:txBody>
      </p:sp>
      <p:pic>
        <p:nvPicPr>
          <p:cNvPr id="4" name="Immagine 3" descr="A 14th-century illustration for a section of the French poem 'Romance of the Rose' depicts a violent “crime of jealousy”. (AKG Images) AKG142730_kind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710" y="1437653"/>
            <a:ext cx="7912100" cy="4229100"/>
          </a:xfrm>
          <a:prstGeom prst="rect">
            <a:avLst/>
          </a:prstGeom>
        </p:spPr>
      </p:pic>
    </p:spTree>
    <p:extLst>
      <p:ext uri="{BB962C8B-B14F-4D97-AF65-F5344CB8AC3E}">
        <p14:creationId xmlns:p14="http://schemas.microsoft.com/office/powerpoint/2010/main" val="25750761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Immagine 3"/>
          <p:cNvPicPr>
            <a:picLocks noChangeAspect="1"/>
          </p:cNvPicPr>
          <p:nvPr/>
        </p:nvPicPr>
        <p:blipFill>
          <a:blip r:embed="rId2"/>
          <a:stretch>
            <a:fillRect/>
          </a:stretch>
        </p:blipFill>
        <p:spPr>
          <a:xfrm>
            <a:off x="87932" y="0"/>
            <a:ext cx="8817429" cy="6858000"/>
          </a:xfrm>
          <a:prstGeom prst="rect">
            <a:avLst/>
          </a:prstGeom>
        </p:spPr>
      </p:pic>
    </p:spTree>
    <p:extLst>
      <p:ext uri="{BB962C8B-B14F-4D97-AF65-F5344CB8AC3E}">
        <p14:creationId xmlns:p14="http://schemas.microsoft.com/office/powerpoint/2010/main" val="17779835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07962"/>
            <a:ext cx="8229600" cy="1143000"/>
          </a:xfrm>
        </p:spPr>
        <p:txBody>
          <a:bodyPr>
            <a:normAutofit/>
          </a:bodyPr>
          <a:lstStyle/>
          <a:p>
            <a:r>
              <a:rPr lang="it-IT" sz="1800" dirty="0" smtClean="0"/>
              <a:t>INIMICIZIE - ESEMPLIFICAZIONI</a:t>
            </a:r>
            <a:endParaRPr lang="it-IT" sz="1800" dirty="0"/>
          </a:p>
        </p:txBody>
      </p:sp>
      <p:sp>
        <p:nvSpPr>
          <p:cNvPr id="3" name="Segnaposto contenuto 2"/>
          <p:cNvSpPr>
            <a:spLocks noGrp="1"/>
          </p:cNvSpPr>
          <p:nvPr>
            <p:ph idx="1"/>
          </p:nvPr>
        </p:nvSpPr>
        <p:spPr>
          <a:xfrm>
            <a:off x="368300" y="711200"/>
            <a:ext cx="8229600" cy="5746750"/>
          </a:xfrm>
        </p:spPr>
        <p:txBody>
          <a:bodyPr>
            <a:normAutofit/>
          </a:bodyPr>
          <a:lstStyle/>
          <a:p>
            <a:pPr marL="0" indent="0">
              <a:buNone/>
            </a:pPr>
            <a:r>
              <a:rPr lang="it-IT" sz="1800" dirty="0" smtClean="0"/>
              <a:t>CONSEGUENZE INDEBOLIMENTO TRIBUNALI: RICORSO A PETIZIONI E SUPPLICHE DEI GRUPPI AL CENTRO DOMINANTE PER SPINGERE IL CONFLITTO A PROPRIO FAVORE</a:t>
            </a:r>
          </a:p>
          <a:p>
            <a:pPr>
              <a:buAutoNum type="alphaUcParenR"/>
            </a:pPr>
            <a:r>
              <a:rPr lang="it-IT" sz="1800" dirty="0" smtClean="0"/>
              <a:t>ASOLO (1603) </a:t>
            </a:r>
            <a:r>
              <a:rPr lang="it-IT" sz="1800" b="1" dirty="0" smtClean="0"/>
              <a:t>ONORE</a:t>
            </a:r>
            <a:r>
              <a:rPr lang="it-IT" sz="1800" dirty="0" smtClean="0"/>
              <a:t>: scontro tra fazione dei Bevilacqua e gruppo dei Varisco-Puppi. Il podestà divide la cittadina in due zone distinte. Ma un membro dei Varisco viene ucciso dai Bevilacqua. I parenti dell’ucciso ricorrono a Venezia con una supplica chiedendo che il caso sia giudicato dall’</a:t>
            </a:r>
            <a:r>
              <a:rPr lang="it-IT" sz="1800" dirty="0" err="1" smtClean="0"/>
              <a:t>Avogaria</a:t>
            </a:r>
            <a:r>
              <a:rPr lang="it-IT" sz="1800" dirty="0" smtClean="0"/>
              <a:t> di Comun. I Bevilacqua si oppongono. Il Collegio chiede il parere del podestà di Asola e dei tre Avogadori di comun. Costoro dicono che i Varisco avevano chiesto la pace per una rissa avvenuta in precedenza, ma era stata rifiutata dai Bevilacqua. In realtà aggiungono che entrambe le parti sono rispettivamente legate da rapporti di dipendenza con due altolocate famiglie che sono dichiaratamente nemiche. </a:t>
            </a:r>
          </a:p>
          <a:p>
            <a:pPr marL="0" indent="0">
              <a:buNone/>
            </a:pPr>
            <a:r>
              <a:rPr lang="it-IT" sz="1800" dirty="0" smtClean="0"/>
              <a:t>L’inimicizia sembra dunque dipendere dai rispettivi rapporti di amicizia. Il nucleo conflittuale è probabilmente costituito da questioni d’onore che lasciano sullo sfondo più concrete contrapposizioni di natura economica.</a:t>
            </a:r>
          </a:p>
          <a:p>
            <a:pPr marL="0" indent="0">
              <a:buNone/>
            </a:pPr>
            <a:r>
              <a:rPr lang="it-IT" sz="1800" dirty="0" smtClean="0"/>
              <a:t>La magistratura veneziana decide che il caso sia delegato al tribunale di Padova. l’opposizione dei Bevilacqua viene respinta, ma la controparte non ottiene di trasferire il giudizio a Venezia.</a:t>
            </a:r>
            <a:endParaRPr lang="it-IT" sz="1800" dirty="0"/>
          </a:p>
        </p:txBody>
      </p:sp>
    </p:spTree>
    <p:extLst>
      <p:ext uri="{BB962C8B-B14F-4D97-AF65-F5344CB8AC3E}">
        <p14:creationId xmlns:p14="http://schemas.microsoft.com/office/powerpoint/2010/main" val="37180614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265112"/>
          </a:xfrm>
        </p:spPr>
        <p:txBody>
          <a:bodyPr>
            <a:normAutofit fontScale="90000"/>
          </a:bodyPr>
          <a:lstStyle/>
          <a:p>
            <a:endParaRPr lang="it-IT" dirty="0"/>
          </a:p>
        </p:txBody>
      </p:sp>
      <p:sp>
        <p:nvSpPr>
          <p:cNvPr id="3" name="Segnaposto contenuto 2"/>
          <p:cNvSpPr>
            <a:spLocks noGrp="1"/>
          </p:cNvSpPr>
          <p:nvPr>
            <p:ph idx="1"/>
          </p:nvPr>
        </p:nvSpPr>
        <p:spPr>
          <a:xfrm>
            <a:off x="457200" y="781050"/>
            <a:ext cx="8229600" cy="5822950"/>
          </a:xfrm>
        </p:spPr>
        <p:txBody>
          <a:bodyPr>
            <a:normAutofit/>
          </a:bodyPr>
          <a:lstStyle/>
          <a:p>
            <a:pPr marL="0" indent="0">
              <a:buNone/>
            </a:pPr>
            <a:r>
              <a:rPr lang="it-IT" sz="1600" dirty="0" smtClean="0"/>
              <a:t>B) BASSANO (1604). INIMICIZIE E COLLUSIONE</a:t>
            </a:r>
          </a:p>
          <a:p>
            <a:pPr marL="0" indent="0">
              <a:buNone/>
            </a:pPr>
            <a:r>
              <a:rPr lang="it-IT" sz="1600" dirty="0" smtClean="0"/>
              <a:t>BORTOLO MAGRO RICORRE A VENEZIA CON UNA SUPPLICA DENUNCIANDO L’OMICIDIO DEL FIGLIO AD OPERA DI BARTOLAMIO FATTORI E SEBASTIANO DALLA RIZZA, CHE AVEVANO CONCEPITO ‘ODIO MORTALE’ NEI SUOI CONFRONTI, PERCHE’ AVEVA DENUNCIATO LORO IRREGOLARITA’ NELLA GESTIONE DELL’ARTE DEI TESSITORI</a:t>
            </a:r>
          </a:p>
          <a:p>
            <a:pPr marL="0" indent="0">
              <a:buNone/>
            </a:pPr>
            <a:r>
              <a:rPr lang="it-IT" sz="1600" dirty="0" smtClean="0"/>
              <a:t>NONOSTANTE LA PACE IL FIGLIO FU UCCISO PERCHE’ NON AVEVA PROVVEDUTO A FAR DEPENNARE IL SUO NOME DAL LIBRO DELLE SENTENZE PER UNA PENA PECUNIARIA DI LIRE 50. NONOSTANTE IL RICORSO A VENEZIA IL PODESTA’ DI BASSANO AVEVA DELIBERATO CHE L’OMICIDIO ERA DEL TUTTO LEGALE. MA L’AVOGADORE DI COMUN COMPETENTE AVEVA DECRETATO CHE, TRATTANDOSI DI UN CASO ‘PRODITORIO’ LA NORMA STATUTARIA NON DOVEVA ESSERE APPLICATA.</a:t>
            </a:r>
          </a:p>
          <a:p>
            <a:pPr marL="0" indent="0">
              <a:buNone/>
            </a:pPr>
            <a:r>
              <a:rPr lang="it-IT" sz="1600" dirty="0" smtClean="0"/>
              <a:t>IL COLLEGIO VENEZIANO RICHIESE IL PARERE DEL PODESTA’ DI BASSANO, DI TREVISO E DEGLI AVOGADORI DI COMUN. IL PODESTA’ DI BASSANO NASCOSE A FATICA LA COLLUSIONE CON IL GRUPPO DEGLI UCCISORI. RIASSUMENDO TUTTA LA VICENDA GLI AVOGADORI MISERO IN RILIEVO COME L’OMICIDIO FOSSE AVVENUTO PER PALESE INIMICIZIA DOVUTA ALLA GESTIONE DELL’ARTE DELLA LANA.</a:t>
            </a:r>
          </a:p>
          <a:p>
            <a:pPr marL="0" indent="0">
              <a:buNone/>
            </a:pPr>
            <a:r>
              <a:rPr lang="it-IT" sz="1600" dirty="0" smtClean="0"/>
              <a:t>IL COLLEGIO ACCOLSE COSI’ LA RICHIESTA DEL MAGRO PERCHE’ IL CASO FOSSE DELEGATO AGLI AVOGADORI.</a:t>
            </a:r>
          </a:p>
          <a:p>
            <a:pPr marL="0" indent="0">
              <a:buNone/>
            </a:pPr>
            <a:r>
              <a:rPr lang="it-IT" sz="1600" dirty="0" smtClean="0"/>
              <a:t>IN QUESTA VICENDA LE MOTIVAZIONI ECONOMICHE APPAIONO CHIARAMENTE COME CAUSA DELL’INIMICIZIA. E APPAIONO LE DIFFICOLTA’  A RISOLVERE IL CONFLITTO IN QUANTO NON E’ STATA STABILITA LA TREGUA NECESSARIA PER GIUNGERE ALLA PACE.</a:t>
            </a:r>
          </a:p>
          <a:p>
            <a:pPr marL="0" indent="0">
              <a:buNone/>
            </a:pPr>
            <a:endParaRPr lang="it-IT" sz="1600" dirty="0"/>
          </a:p>
        </p:txBody>
      </p:sp>
    </p:spTree>
    <p:extLst>
      <p:ext uri="{BB962C8B-B14F-4D97-AF65-F5344CB8AC3E}">
        <p14:creationId xmlns:p14="http://schemas.microsoft.com/office/powerpoint/2010/main" val="41579395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37970"/>
          </a:xfrm>
        </p:spPr>
        <p:txBody>
          <a:bodyPr>
            <a:normAutofit fontScale="90000"/>
          </a:bodyPr>
          <a:lstStyle/>
          <a:p>
            <a:endParaRPr lang="it-IT" dirty="0"/>
          </a:p>
        </p:txBody>
      </p:sp>
      <p:sp>
        <p:nvSpPr>
          <p:cNvPr id="3" name="Segnaposto contenuto 2"/>
          <p:cNvSpPr>
            <a:spLocks noGrp="1"/>
          </p:cNvSpPr>
          <p:nvPr>
            <p:ph idx="1"/>
          </p:nvPr>
        </p:nvSpPr>
        <p:spPr>
          <a:xfrm>
            <a:off x="179987" y="780087"/>
            <a:ext cx="8229600" cy="6164845"/>
          </a:xfrm>
        </p:spPr>
        <p:txBody>
          <a:bodyPr>
            <a:normAutofit/>
          </a:bodyPr>
          <a:lstStyle/>
          <a:p>
            <a:r>
              <a:rPr lang="it-IT" sz="1600" dirty="0" smtClean="0"/>
              <a:t>BRESCIA, 1604: UN ODIO CRUDELE</a:t>
            </a:r>
          </a:p>
          <a:p>
            <a:r>
              <a:rPr lang="it-IT" sz="1600" dirty="0" smtClean="0"/>
              <a:t>I FIGLI DELL’AVVOCATO GABRIELE RODEGNO RIEVOCANO IN UNA SUPPLICA L’UCCISIONE DEL PADRE AD OPERA DI FRANCESCO BURATTO CHE AVEVA CONCEPITO ODIO CRUDELE CONTRO LA LORO CASA. UN LORO ZIO, CHE ERA STATO BANDITO, AVEVA INFATTI UCCISO VICENZO BURATO FIGLIO DI FRANCESCO. I BURATTO AVEVANO COSI’ DIRETTO LA LORO AGGRESSIVITA’ CONTRO GABRIELE RODENGO LORO PADRE. L’AVEVANO COSI FATTO UCCIDERE DA ALCUNI SICARI E BRAVI.</a:t>
            </a:r>
          </a:p>
          <a:p>
            <a:r>
              <a:rPr lang="it-IT" sz="1600" dirty="0" smtClean="0"/>
              <a:t>I SUPPLICANTI CHIEDEVANO CHE IL CASO FOSSE DELEGATO ALL’AVOGARIA DI COMUN. LA FAZIONE RIVALE SI OPPOSE A TALE RICHIESTA. </a:t>
            </a:r>
          </a:p>
          <a:p>
            <a:r>
              <a:rPr lang="it-IT" sz="1600" dirty="0" smtClean="0"/>
              <a:t>RICHIESTI DI UN PARERE I RETTORI DI BRESCIA AGGIUNSERO PARTICOLARI CHE I SUPPLICANTI NON AVEVANO NARRATO NELLA LORO SUPPLICA: </a:t>
            </a:r>
          </a:p>
          <a:p>
            <a:r>
              <a:rPr lang="it-IT" sz="1400" b="1" dirty="0" smtClean="0"/>
              <a:t>COSTORO AVEVANO CHIESTO INUTILMENTE LA PACE AI BURATTO</a:t>
            </a:r>
          </a:p>
          <a:p>
            <a:r>
              <a:rPr lang="it-IT" sz="1400" b="1" dirty="0" smtClean="0"/>
              <a:t>IL LORO PADRE AVEVA OTTENUTO LA LIBERAZIONE DAL BANDO PER VIA DI GRAZIA</a:t>
            </a:r>
          </a:p>
          <a:p>
            <a:r>
              <a:rPr lang="it-IT" sz="1400" b="1" dirty="0" smtClean="0"/>
              <a:t>CHE I LORO BENI AVEVANO SUBITO DEVASTAZIONI</a:t>
            </a:r>
          </a:p>
          <a:p>
            <a:r>
              <a:rPr lang="it-IT" sz="1600" dirty="0" smtClean="0"/>
              <a:t>TUTTI ELEMENTI CHE AVREBBERO POTUTO GIOVARE PER OTTENERE LA DELEGA ALL’AVOGARIA DI COMUN, MA CHE AVREBBERO MESSO IN LUCE LA DURA INIMICIZIA ESISTENTE CON GLI AVVERSARI</a:t>
            </a:r>
          </a:p>
          <a:p>
            <a:r>
              <a:rPr lang="it-IT" sz="1600" dirty="0" smtClean="0"/>
              <a:t>IL COLLEGIO DECISE CHE IL CASO FOSSE DELEGATO AI RETTORI DI BRESCIA, DOVE AVREBBE INCONTRATO UNA POSSIBILE E TRADIZIONALE RISOLUZIONE.</a:t>
            </a:r>
            <a:endParaRPr lang="it-IT" sz="1600" dirty="0"/>
          </a:p>
        </p:txBody>
      </p:sp>
    </p:spTree>
    <p:extLst>
      <p:ext uri="{BB962C8B-B14F-4D97-AF65-F5344CB8AC3E}">
        <p14:creationId xmlns:p14="http://schemas.microsoft.com/office/powerpoint/2010/main" val="21654128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71982"/>
          </a:xfrm>
        </p:spPr>
        <p:txBody>
          <a:bodyPr>
            <a:normAutofit/>
          </a:bodyPr>
          <a:lstStyle/>
          <a:p>
            <a:r>
              <a:rPr lang="it-IT" sz="1800" dirty="0" smtClean="0"/>
              <a:t>IERI E OGGI</a:t>
            </a:r>
            <a:endParaRPr lang="it-IT" sz="1800" dirty="0"/>
          </a:p>
        </p:txBody>
      </p:sp>
      <p:sp>
        <p:nvSpPr>
          <p:cNvPr id="3" name="Segnaposto contenuto 2"/>
          <p:cNvSpPr>
            <a:spLocks noGrp="1"/>
          </p:cNvSpPr>
          <p:nvPr>
            <p:ph idx="1"/>
          </p:nvPr>
        </p:nvSpPr>
        <p:spPr>
          <a:xfrm>
            <a:off x="457200" y="997803"/>
            <a:ext cx="8229600" cy="5680176"/>
          </a:xfrm>
        </p:spPr>
        <p:txBody>
          <a:bodyPr>
            <a:normAutofit/>
          </a:bodyPr>
          <a:lstStyle/>
          <a:p>
            <a:r>
              <a:rPr lang="it-IT" sz="1400" dirty="0" smtClean="0"/>
              <a:t>SI PUO’ PARLARE OGGI DI INIMICIZIE? IL CONCETTO DI VENDETTA E’ CONNOTATO NEGATIVAMENTE</a:t>
            </a:r>
          </a:p>
          <a:p>
            <a:r>
              <a:rPr lang="it-IT" sz="1400" dirty="0" smtClean="0"/>
              <a:t>CLINT EASTWOOD E DUE STUDIOSI </a:t>
            </a:r>
            <a:r>
              <a:rPr lang="it-IT" sz="1400" dirty="0" smtClean="0"/>
              <a:t>AMERICANI (I. MILLER e A: SARAT)</a:t>
            </a:r>
            <a:endParaRPr lang="it-IT" sz="1400" dirty="0" smtClean="0"/>
          </a:p>
          <a:p>
            <a:r>
              <a:rPr lang="it-IT" sz="1400" dirty="0" smtClean="0"/>
              <a:t>INIMICIZIE E VENDETTA COME SISTEMA CULTURALE E SOCIALE</a:t>
            </a:r>
          </a:p>
          <a:p>
            <a:r>
              <a:rPr lang="it-IT" sz="1400" dirty="0" smtClean="0"/>
              <a:t>DALLA VENDETTA ALLA PENA? NO. UN SISTEMA PENALE ESISTE IN TUTTE LE SOCIETA’ ANCHE LE PIU’ TRADIZIONALI (QUANDO SI DANNEGGIA LA COMUNITA’). COME OGGI IL PROCESSO E’ UNA RAPPRESENTAZIONE DI UNA PURIFICAZIONE E DI UN SACRIFICIO E LA PENA L’ISOLAMENTO DEL COLPEVOLE</a:t>
            </a:r>
          </a:p>
          <a:p>
            <a:r>
              <a:rPr lang="it-IT" sz="1400" dirty="0" smtClean="0"/>
              <a:t>CON LO STATO MODERNO SI INDEBOLISCE IL </a:t>
            </a:r>
            <a:r>
              <a:rPr lang="it-IT" sz="1400" i="1" dirty="0" smtClean="0"/>
              <a:t>SISTEMA DELLA VENDETTA</a:t>
            </a:r>
            <a:r>
              <a:rPr lang="it-IT" sz="1400" dirty="0" smtClean="0"/>
              <a:t>. SONO INDIVIDUI AD OPPORSI, ANCHE SE ALCUNI ATTI GIUSTIFICATIVI  SONO ACCETTATI DALLE GIURIE. E LO STESSO DIRITTO NON PUO’ IGNORARLO DEL TUTTO (ESEMPIO DELLE PERCOSSE COME DATO OGGETTIVO DEL DANNO)</a:t>
            </a:r>
          </a:p>
          <a:p>
            <a:r>
              <a:rPr lang="it-IT" sz="1400" dirty="0" smtClean="0"/>
              <a:t>VENDETTA E PENA: RUOLO DELLA VITTIMA </a:t>
            </a:r>
            <a:r>
              <a:rPr lang="mr-IN" sz="1400" dirty="0" smtClean="0"/>
              <a:t>–</a:t>
            </a:r>
            <a:r>
              <a:rPr lang="it-IT" sz="1400" dirty="0" smtClean="0"/>
              <a:t> DAL SETTECENTO SI DUBITA DELLA FUNZIONE RETRIBUTIVA DELLA PENA. L’INDIVIDUO VIENE ISOLATO DALLA SOCIETA’ . LO STATO SI FA CARICO DELLE ISTANZE DELLA VITTIMA - AFFERMAZIONE DELLA GIUSTIZIA RIABILITATIVA (</a:t>
            </a:r>
            <a:r>
              <a:rPr lang="it-IT" sz="1400" dirty="0" err="1" smtClean="0"/>
              <a:t>J</a:t>
            </a:r>
            <a:r>
              <a:rPr lang="it-IT" sz="1400" dirty="0" smtClean="0"/>
              <a:t>. BENTHAM)</a:t>
            </a:r>
          </a:p>
          <a:p>
            <a:r>
              <a:rPr lang="it-IT" sz="1400" dirty="0" smtClean="0"/>
              <a:t>INIMICIZIE E VENDETTA NON SONO PIU’ ESPRESSIONE DELLA SOLIDARIETA’ DEL GRUPPO</a:t>
            </a:r>
          </a:p>
          <a:p>
            <a:r>
              <a:rPr lang="it-IT" sz="1400" dirty="0" smtClean="0"/>
              <a:t>GLI STORICI HANNO COMINCIATO AD INTERESSARSENE SOTTO L’INFLUENZA DELL’ANTROPOLOGIA: FAIDA NELLE SOCIETA’ TRADIZIONALI </a:t>
            </a:r>
            <a:r>
              <a:rPr lang="mr-IN" sz="1400" dirty="0" smtClean="0"/>
              <a:t>–</a:t>
            </a:r>
            <a:r>
              <a:rPr lang="it-IT" sz="1400" dirty="0" smtClean="0"/>
              <a:t> MEDITERRANEO: MONTENEGRO E ALBANIA</a:t>
            </a:r>
          </a:p>
          <a:p>
            <a:r>
              <a:rPr lang="it-IT" sz="1400" dirty="0" smtClean="0"/>
              <a:t>INIMICIZIA. UN POTENZIALE CONFLITTO TRA GRUPPI CONTRAPPOSTI, UNO STATO DI BELLIGERANZA INCLINE ALLA RITORSIONE E ALLA VENDETTA</a:t>
            </a:r>
          </a:p>
          <a:p>
            <a:r>
              <a:rPr lang="it-IT" sz="1400" dirty="0" smtClean="0"/>
              <a:t>UNO STATO DI OSTILITA’ TRA GRUPPI, PARENTELE, FAZIONI REGOLAMENTATO DALLE CONSUETUDINI</a:t>
            </a:r>
          </a:p>
          <a:p>
            <a:r>
              <a:rPr lang="it-IT" sz="1400" dirty="0" smtClean="0"/>
              <a:t>CONFLITTI PER PROPRIETA’, GESTIONE BENI ECONOMICI, ANTAGONISMI POLITICI, CESSIONE DELLE DONNE</a:t>
            </a:r>
          </a:p>
          <a:p>
            <a:r>
              <a:rPr lang="it-IT" sz="1400" dirty="0" smtClean="0"/>
              <a:t>DESCRIZIONI ICONOGRAFICHE </a:t>
            </a:r>
            <a:r>
              <a:rPr lang="mr-IN" sz="1400" dirty="0" smtClean="0"/>
              <a:t>–</a:t>
            </a:r>
            <a:r>
              <a:rPr lang="it-IT" sz="1400" dirty="0" smtClean="0"/>
              <a:t> EX-VOTO</a:t>
            </a:r>
            <a:endParaRPr lang="it-IT" sz="1400" dirty="0"/>
          </a:p>
        </p:txBody>
      </p:sp>
    </p:spTree>
    <p:extLst>
      <p:ext uri="{BB962C8B-B14F-4D97-AF65-F5344CB8AC3E}">
        <p14:creationId xmlns:p14="http://schemas.microsoft.com/office/powerpoint/2010/main" val="1317028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78.JPG"/>
          <p:cNvPicPr>
            <a:picLocks noGrp="1" noChangeAspect="1"/>
          </p:cNvPicPr>
          <p:nvPr>
            <p:ph idx="1"/>
          </p:nvPr>
        </p:nvPicPr>
        <p:blipFill>
          <a:blip r:embed="rId2">
            <a:extLst>
              <a:ext uri="{28A0092B-C50C-407E-A947-70E740481C1C}">
                <a14:useLocalDpi xmlns:a14="http://schemas.microsoft.com/office/drawing/2010/main" val="0"/>
              </a:ext>
            </a:extLst>
          </a:blip>
          <a:srcRect t="15179" b="15179"/>
          <a:stretch>
            <a:fillRect/>
          </a:stretch>
        </p:blipFill>
        <p:spPr/>
      </p:pic>
    </p:spTree>
    <p:extLst>
      <p:ext uri="{BB962C8B-B14F-4D97-AF65-F5344CB8AC3E}">
        <p14:creationId xmlns:p14="http://schemas.microsoft.com/office/powerpoint/2010/main" val="9418295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130.JPG"/>
          <p:cNvPicPr>
            <a:picLocks noGrp="1" noChangeAspect="1"/>
          </p:cNvPicPr>
          <p:nvPr>
            <p:ph idx="1"/>
          </p:nvPr>
        </p:nvPicPr>
        <p:blipFill>
          <a:blip r:embed="rId2">
            <a:extLst>
              <a:ext uri="{28A0092B-C50C-407E-A947-70E740481C1C}">
                <a14:useLocalDpi xmlns:a14="http://schemas.microsoft.com/office/drawing/2010/main" val="0"/>
              </a:ext>
            </a:extLst>
          </a:blip>
          <a:srcRect t="19034" b="19034"/>
          <a:stretch>
            <a:fillRect/>
          </a:stretch>
        </p:blipFill>
        <p:spPr/>
      </p:pic>
    </p:spTree>
    <p:extLst>
      <p:ext uri="{BB962C8B-B14F-4D97-AF65-F5344CB8AC3E}">
        <p14:creationId xmlns:p14="http://schemas.microsoft.com/office/powerpoint/2010/main" val="24185374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149.JPG"/>
          <p:cNvPicPr>
            <a:picLocks noGrp="1" noChangeAspect="1"/>
          </p:cNvPicPr>
          <p:nvPr>
            <p:ph idx="1"/>
          </p:nvPr>
        </p:nvPicPr>
        <p:blipFill>
          <a:blip r:embed="rId2">
            <a:extLst>
              <a:ext uri="{28A0092B-C50C-407E-A947-70E740481C1C}">
                <a14:useLocalDpi xmlns:a14="http://schemas.microsoft.com/office/drawing/2010/main" val="0"/>
              </a:ext>
            </a:extLst>
          </a:blip>
          <a:srcRect t="15751" b="15751"/>
          <a:stretch>
            <a:fillRect/>
          </a:stretch>
        </p:blipFill>
        <p:spPr/>
      </p:pic>
    </p:spTree>
    <p:extLst>
      <p:ext uri="{BB962C8B-B14F-4D97-AF65-F5344CB8AC3E}">
        <p14:creationId xmlns:p14="http://schemas.microsoft.com/office/powerpoint/2010/main" val="24330109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168.JPG"/>
          <p:cNvPicPr>
            <a:picLocks noGrp="1" noChangeAspect="1"/>
          </p:cNvPicPr>
          <p:nvPr>
            <p:ph idx="1"/>
          </p:nvPr>
        </p:nvPicPr>
        <p:blipFill>
          <a:blip r:embed="rId2">
            <a:extLst>
              <a:ext uri="{28A0092B-C50C-407E-A947-70E740481C1C}">
                <a14:useLocalDpi xmlns:a14="http://schemas.microsoft.com/office/drawing/2010/main" val="0"/>
              </a:ext>
            </a:extLst>
          </a:blip>
          <a:srcRect t="15701" b="15701"/>
          <a:stretch>
            <a:fillRect/>
          </a:stretch>
        </p:blipFill>
        <p:spPr/>
      </p:pic>
    </p:spTree>
    <p:extLst>
      <p:ext uri="{BB962C8B-B14F-4D97-AF65-F5344CB8AC3E}">
        <p14:creationId xmlns:p14="http://schemas.microsoft.com/office/powerpoint/2010/main" val="28268457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140.JPG"/>
          <p:cNvPicPr>
            <a:picLocks noGrp="1" noChangeAspect="1"/>
          </p:cNvPicPr>
          <p:nvPr>
            <p:ph idx="1"/>
          </p:nvPr>
        </p:nvPicPr>
        <p:blipFill>
          <a:blip r:embed="rId2">
            <a:extLst>
              <a:ext uri="{28A0092B-C50C-407E-A947-70E740481C1C}">
                <a14:useLocalDpi xmlns:a14="http://schemas.microsoft.com/office/drawing/2010/main" val="0"/>
              </a:ext>
            </a:extLst>
          </a:blip>
          <a:srcRect t="12391" b="12391"/>
          <a:stretch>
            <a:fillRect/>
          </a:stretch>
        </p:blipFill>
        <p:spPr/>
      </p:pic>
    </p:spTree>
    <p:extLst>
      <p:ext uri="{BB962C8B-B14F-4D97-AF65-F5344CB8AC3E}">
        <p14:creationId xmlns:p14="http://schemas.microsoft.com/office/powerpoint/2010/main" val="26792370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284162"/>
          </a:xfrm>
        </p:spPr>
        <p:txBody>
          <a:bodyPr>
            <a:noAutofit/>
          </a:bodyPr>
          <a:lstStyle/>
          <a:p>
            <a:r>
              <a:rPr lang="it-IT" sz="1800" dirty="0" smtClean="0"/>
              <a:t>CONTESTO CULTURALE E POLITICO </a:t>
            </a:r>
            <a:endParaRPr lang="it-IT" sz="1800" dirty="0"/>
          </a:p>
        </p:txBody>
      </p:sp>
      <p:sp>
        <p:nvSpPr>
          <p:cNvPr id="3" name="Segnaposto contenuto 2"/>
          <p:cNvSpPr>
            <a:spLocks noGrp="1"/>
          </p:cNvSpPr>
          <p:nvPr>
            <p:ph idx="1"/>
          </p:nvPr>
        </p:nvSpPr>
        <p:spPr>
          <a:xfrm>
            <a:off x="546100" y="666750"/>
            <a:ext cx="8229600" cy="5810250"/>
          </a:xfrm>
        </p:spPr>
        <p:txBody>
          <a:bodyPr>
            <a:normAutofit/>
          </a:bodyPr>
          <a:lstStyle/>
          <a:p>
            <a:r>
              <a:rPr lang="it-IT" sz="1600" dirty="0" smtClean="0"/>
              <a:t>POLICENTRISMO DELLA SOCIETA’ MEDIEVALE E MODERNA</a:t>
            </a:r>
          </a:p>
          <a:p>
            <a:r>
              <a:rPr lang="it-IT" sz="1600" dirty="0" smtClean="0"/>
              <a:t>CONCETTI DI PICCOLA PATRIA </a:t>
            </a:r>
            <a:r>
              <a:rPr lang="mr-IN" sz="1600" dirty="0" smtClean="0"/>
              <a:t>–</a:t>
            </a:r>
            <a:r>
              <a:rPr lang="it-IT" sz="1600" dirty="0" smtClean="0"/>
              <a:t> NAZIONE - STATO</a:t>
            </a:r>
          </a:p>
          <a:p>
            <a:r>
              <a:rPr lang="it-IT" sz="1600" dirty="0" smtClean="0"/>
              <a:t>SOCIETA’</a:t>
            </a:r>
          </a:p>
          <a:p>
            <a:r>
              <a:rPr lang="it-IT" sz="1600" dirty="0" smtClean="0"/>
              <a:t>GERARCHIE SOCIALI</a:t>
            </a:r>
          </a:p>
          <a:p>
            <a:r>
              <a:rPr lang="it-IT" sz="1600" dirty="0" smtClean="0"/>
              <a:t>STATUS E ONORE: posizione dell’individuo e del gruppo</a:t>
            </a:r>
          </a:p>
          <a:p>
            <a:r>
              <a:rPr lang="it-IT" sz="1600" dirty="0" smtClean="0"/>
              <a:t>ONORE COME DIRITTO DI PRECEDENZA</a:t>
            </a:r>
          </a:p>
          <a:p>
            <a:r>
              <a:rPr lang="it-IT" sz="1600" dirty="0" smtClean="0"/>
              <a:t>INIMICIZIE E AMICIZIE</a:t>
            </a:r>
          </a:p>
          <a:p>
            <a:r>
              <a:rPr lang="it-IT" sz="1600" dirty="0" smtClean="0"/>
              <a:t>VARIE MODALITA’ DELLE CONTRAPPOSIZONI: RICORSO ALL’OMICIDIO E ALLA VENDETTA, DEVASTAZIONI DEI BENI, RICHIESTA DI PORTO D’ARMI</a:t>
            </a:r>
          </a:p>
          <a:p>
            <a:r>
              <a:rPr lang="it-IT" sz="1600" dirty="0" smtClean="0"/>
              <a:t>ASPETTI CONSUETUDINARI E LEGALI (DIRITTO COMUNE ROMANO)</a:t>
            </a:r>
          </a:p>
          <a:p>
            <a:r>
              <a:rPr lang="it-IT" sz="1600" dirty="0" smtClean="0"/>
              <a:t>LA PACE E LA TREGUA</a:t>
            </a:r>
          </a:p>
          <a:p>
            <a:r>
              <a:rPr lang="it-IT" sz="1600" dirty="0" smtClean="0"/>
              <a:t>CORTI GIUDIZIARIE: FILTRATE DAI GIURISTI MA CONSUETUDINI</a:t>
            </a:r>
          </a:p>
          <a:p>
            <a:r>
              <a:rPr lang="it-IT" sz="1600" dirty="0" smtClean="0"/>
              <a:t>AMBIGUITA’ TRA PENALE E CIVILE: PENA PECUNIARIA</a:t>
            </a:r>
          </a:p>
          <a:p>
            <a:r>
              <a:rPr lang="it-IT" sz="1600" dirty="0" smtClean="0"/>
              <a:t>LA PENA DEL BANDO</a:t>
            </a:r>
          </a:p>
          <a:p>
            <a:r>
              <a:rPr lang="it-IT" sz="1600" dirty="0" smtClean="0"/>
              <a:t>DIFESA PER PATREM O PER MATREM O PER PROCURATOREM</a:t>
            </a:r>
          </a:p>
          <a:p>
            <a:r>
              <a:rPr lang="it-IT" sz="1600" dirty="0" smtClean="0"/>
              <a:t>ATTO GIUSTIFICATIVO DEL FURORE (</a:t>
            </a:r>
            <a:r>
              <a:rPr lang="it-IT" sz="1600" dirty="0" err="1" smtClean="0"/>
              <a:t>mad</a:t>
            </a:r>
            <a:r>
              <a:rPr lang="it-IT" sz="1600" dirty="0" smtClean="0"/>
              <a:t> </a:t>
            </a:r>
            <a:r>
              <a:rPr lang="it-IT" sz="1600" dirty="0" err="1" smtClean="0"/>
              <a:t>blood</a:t>
            </a:r>
            <a:r>
              <a:rPr lang="it-IT" sz="1600" dirty="0" smtClean="0"/>
              <a:t> </a:t>
            </a:r>
            <a:r>
              <a:rPr lang="it-IT" sz="1600" dirty="0" err="1" smtClean="0"/>
              <a:t>stirring</a:t>
            </a:r>
            <a:r>
              <a:rPr lang="it-IT" sz="1600" dirty="0" smtClean="0"/>
              <a:t>)</a:t>
            </a:r>
          </a:p>
          <a:p>
            <a:r>
              <a:rPr lang="it-IT" sz="1600" dirty="0" smtClean="0"/>
              <a:t>CAUZIONE (PIEZARIA)</a:t>
            </a:r>
          </a:p>
          <a:p>
            <a:endParaRPr lang="it-IT" sz="1600" dirty="0"/>
          </a:p>
        </p:txBody>
      </p:sp>
    </p:spTree>
    <p:extLst>
      <p:ext uri="{BB962C8B-B14F-4D97-AF65-F5344CB8AC3E}">
        <p14:creationId xmlns:p14="http://schemas.microsoft.com/office/powerpoint/2010/main" val="35729622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51448"/>
          </a:xfrm>
        </p:spPr>
        <p:txBody>
          <a:bodyPr>
            <a:normAutofit/>
          </a:bodyPr>
          <a:lstStyle/>
          <a:p>
            <a:r>
              <a:rPr lang="it-IT" sz="2000" dirty="0" smtClean="0"/>
              <a:t>INIMICIZIE IN SINTESI</a:t>
            </a:r>
            <a:endParaRPr lang="it-IT" sz="2000" dirty="0"/>
          </a:p>
        </p:txBody>
      </p:sp>
      <p:sp>
        <p:nvSpPr>
          <p:cNvPr id="3" name="Segnaposto contenuto 2"/>
          <p:cNvSpPr>
            <a:spLocks noGrp="1"/>
          </p:cNvSpPr>
          <p:nvPr>
            <p:ph idx="1"/>
          </p:nvPr>
        </p:nvSpPr>
        <p:spPr>
          <a:xfrm>
            <a:off x="457200" y="1005466"/>
            <a:ext cx="8229600" cy="5120698"/>
          </a:xfrm>
        </p:spPr>
        <p:txBody>
          <a:bodyPr>
            <a:normAutofit/>
          </a:bodyPr>
          <a:lstStyle/>
          <a:p>
            <a:r>
              <a:rPr lang="it-IT" sz="1400" dirty="0" smtClean="0"/>
              <a:t>INIMICIZIA COME SISTEMA CULTURALE DIFFUSO</a:t>
            </a:r>
          </a:p>
          <a:p>
            <a:r>
              <a:rPr lang="it-IT" sz="1400" dirty="0" smtClean="0"/>
              <a:t>ESPRESSIONE DI GRUPPI LEGATI DA VINCOLI DI PARENTELA DI SANGUE O SPIRITUALE</a:t>
            </a:r>
          </a:p>
          <a:p>
            <a:r>
              <a:rPr lang="it-IT" sz="1400" dirty="0" smtClean="0"/>
              <a:t>L’ONORE RAPPRESENTA L’IDENTITA’ DEL GRUPPO E LA SU COLLOCAZIONE SOCIALE (FAMA)</a:t>
            </a:r>
          </a:p>
          <a:p>
            <a:r>
              <a:rPr lang="it-IT" sz="1400" dirty="0" smtClean="0"/>
              <a:t>COSI’ COME IL SANGUE, CHE RAPPRESENTA LA CONTINUITA’ DELLE GENERAZIONI</a:t>
            </a:r>
          </a:p>
          <a:p>
            <a:r>
              <a:rPr lang="it-IT" sz="1400" dirty="0" smtClean="0"/>
              <a:t>L’OFFESA A UN INDIVIDUO E’ L’OFFESA A TUTTO IL GRUPPO DI APPARTENENZA</a:t>
            </a:r>
          </a:p>
          <a:p>
            <a:r>
              <a:rPr lang="it-IT" sz="1400" dirty="0" smtClean="0"/>
              <a:t>LA VENDETTA NON PUO’ AVVENIRE ALL’INTERNO DELLO STESSO GRUPPO DI SOLIDARIETA’</a:t>
            </a:r>
          </a:p>
          <a:p>
            <a:r>
              <a:rPr lang="it-IT" sz="1400" dirty="0" smtClean="0"/>
              <a:t>COSI’ COME QUANDO C’E’ TROPPA DISPARITA’</a:t>
            </a:r>
          </a:p>
          <a:p>
            <a:r>
              <a:rPr lang="it-IT" sz="1400" dirty="0" smtClean="0"/>
              <a:t>IL RICORSO ALLA VENDETTA E’ POTENZIALMENTE IMPLICITO E QUINDI IL BINOMIO INIMICIZIA-VENDETTA E’ INSCINDIBILE</a:t>
            </a:r>
          </a:p>
          <a:p>
            <a:r>
              <a:rPr lang="it-IT" sz="1400" dirty="0" smtClean="0"/>
              <a:t>I GRUPPI TENDONO A VALUTARE IL </a:t>
            </a:r>
            <a:r>
              <a:rPr lang="it-IT" sz="1400" b="1" i="1" dirty="0" smtClean="0"/>
              <a:t>DATO OGGETTIVO</a:t>
            </a:r>
            <a:r>
              <a:rPr lang="it-IT" sz="1400" dirty="0" smtClean="0"/>
              <a:t> DEL DANNO RICEVUTO</a:t>
            </a:r>
          </a:p>
          <a:p>
            <a:r>
              <a:rPr lang="it-IT" sz="1400" dirty="0" smtClean="0"/>
              <a:t>LA RESPONSABILITA’ DELL’AUTORE DEL DANNO, LA PREMEDITAZIONE, LE CIRCOSTANZE ATTENUANTI CONTANO MENO DELL’IMPERATIVO DELLA VENDETTA</a:t>
            </a:r>
          </a:p>
          <a:p>
            <a:r>
              <a:rPr lang="it-IT" sz="1400" dirty="0" smtClean="0"/>
              <a:t>E’ IMPLICITO LO SCAMBIO COSI’ COME LA RECIPROCITA’ </a:t>
            </a:r>
          </a:p>
          <a:p>
            <a:r>
              <a:rPr lang="it-IT" sz="1400" dirty="0" smtClean="0"/>
              <a:t>LA VENDETTA NON MIRA A DISTRUGGERE LA VITA QUANTO A FARLA RISPETTARE</a:t>
            </a:r>
          </a:p>
          <a:p>
            <a:r>
              <a:rPr lang="it-IT" sz="1400" dirty="0" smtClean="0"/>
              <a:t>RELAZIONE TRA IL MONDO DEI VIVI E QUELLO DEI MORTI: IL DEFUNTO PRETENDE VENDETTA</a:t>
            </a:r>
          </a:p>
          <a:p>
            <a:r>
              <a:rPr lang="it-IT" sz="1400" dirty="0" smtClean="0"/>
              <a:t>I RITI DI PACIFICAZIONE SERVONO A CONTENERE LA VIOLENZA E A COMPORRE LE DIVERGENZE DI VALUTAZIONE TRA I GRUPPI</a:t>
            </a:r>
          </a:p>
          <a:p>
            <a:r>
              <a:rPr lang="it-IT" sz="1400" dirty="0" smtClean="0"/>
              <a:t>COSI’ COME IL RUOLO DEI GIURISTI E L’ACCESSO ALLE CORTI GIUDIZIARIE LOCALI</a:t>
            </a:r>
          </a:p>
          <a:p>
            <a:r>
              <a:rPr lang="it-IT" sz="1400" dirty="0" smtClean="0"/>
              <a:t>RUOLO DELLE ALLEANZE E DEI MATRIMONI (ANCHE PER PORRE FINE A UN INIMICIZIA)</a:t>
            </a:r>
            <a:endParaRPr lang="it-IT" sz="1400" dirty="0"/>
          </a:p>
        </p:txBody>
      </p:sp>
    </p:spTree>
    <p:extLst>
      <p:ext uri="{BB962C8B-B14F-4D97-AF65-F5344CB8AC3E}">
        <p14:creationId xmlns:p14="http://schemas.microsoft.com/office/powerpoint/2010/main" val="38708183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443</TotalTime>
  <Words>1252</Words>
  <Application>Microsoft Macintosh PowerPoint</Application>
  <PresentationFormat>Presentazione su schermo (4:3)</PresentationFormat>
  <Paragraphs>68</Paragraphs>
  <Slides>13</Slides>
  <Notes>0</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Tema di Office</vt:lpstr>
      <vt:lpstr>INIMICIZIE E VENDETTA</vt:lpstr>
      <vt:lpstr>IERI E OGGI</vt:lpstr>
      <vt:lpstr>Presentazione di PowerPoint</vt:lpstr>
      <vt:lpstr>Presentazione di PowerPoint</vt:lpstr>
      <vt:lpstr>Presentazione di PowerPoint</vt:lpstr>
      <vt:lpstr>Presentazione di PowerPoint</vt:lpstr>
      <vt:lpstr>Presentazione di PowerPoint</vt:lpstr>
      <vt:lpstr>CONTESTO CULTURALE E POLITICO </vt:lpstr>
      <vt:lpstr>INIMICIZIE IN SINTESI</vt:lpstr>
      <vt:lpstr>Presentazione di PowerPoint</vt:lpstr>
      <vt:lpstr>INIMICIZIE - ESEMPLIFICAZIONI</vt:lpstr>
      <vt:lpstr>Presentazione di PowerPoint</vt:lpstr>
      <vt:lpstr>Presentazione di PowerPoint</vt:lpstr>
    </vt:vector>
  </TitlesOfParts>
  <Company>CP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INIMICIZIE E VENDETTA</dc:title>
  <dc:creator>Claudio Povolo</dc:creator>
  <cp:lastModifiedBy>Claudio Povolo</cp:lastModifiedBy>
  <cp:revision>25</cp:revision>
  <dcterms:created xsi:type="dcterms:W3CDTF">2022-02-07T13:25:40Z</dcterms:created>
  <dcterms:modified xsi:type="dcterms:W3CDTF">2022-02-20T10:16:05Z</dcterms:modified>
</cp:coreProperties>
</file>