
<file path=[Content_Types].xml><?xml version="1.0" encoding="utf-8"?>
<Types xmlns="http://schemas.openxmlformats.org/package/2006/content-types"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13" r:id="rId2"/>
    <p:sldId id="272" r:id="rId3"/>
    <p:sldId id="273" r:id="rId4"/>
    <p:sldId id="257" r:id="rId5"/>
    <p:sldId id="258" r:id="rId6"/>
    <p:sldId id="259" r:id="rId7"/>
    <p:sldId id="270" r:id="rId8"/>
    <p:sldId id="260" r:id="rId9"/>
    <p:sldId id="261" r:id="rId10"/>
    <p:sldId id="296" r:id="rId11"/>
    <p:sldId id="274" r:id="rId12"/>
    <p:sldId id="311" r:id="rId13"/>
    <p:sldId id="263" r:id="rId14"/>
    <p:sldId id="271" r:id="rId15"/>
    <p:sldId id="262" r:id="rId16"/>
    <p:sldId id="264" r:id="rId17"/>
    <p:sldId id="280" r:id="rId18"/>
    <p:sldId id="265" r:id="rId19"/>
    <p:sldId id="266" r:id="rId20"/>
    <p:sldId id="297" r:id="rId21"/>
    <p:sldId id="288" r:id="rId22"/>
    <p:sldId id="267" r:id="rId23"/>
    <p:sldId id="299" r:id="rId24"/>
    <p:sldId id="284" r:id="rId25"/>
    <p:sldId id="268" r:id="rId26"/>
    <p:sldId id="289" r:id="rId27"/>
    <p:sldId id="290" r:id="rId28"/>
    <p:sldId id="269" r:id="rId29"/>
    <p:sldId id="291" r:id="rId30"/>
    <p:sldId id="300" r:id="rId31"/>
    <p:sldId id="295" r:id="rId32"/>
    <p:sldId id="307" r:id="rId33"/>
    <p:sldId id="305" r:id="rId34"/>
    <p:sldId id="308" r:id="rId3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97EF9-DF30-C34D-86BE-580D84BE3E67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9E547-59B6-6149-B2C5-B68FF61831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22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9E547-59B6-6149-B2C5-B68FF61831E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63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41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09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30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9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3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66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64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66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34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92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95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C4D8-B06F-7B47-A75C-ABB3A897225F}" type="datetimeFigureOut">
              <a:rPr lang="it-IT" smtClean="0"/>
              <a:t>15/02/2017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6CE9C-F961-8742-869F-9CFA1148D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40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5759" y="2445745"/>
            <a:ext cx="796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LA SERENISSIMA E LE SUE ISTITUZIONI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7458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35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DOGE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469" y="943046"/>
            <a:ext cx="8859765" cy="58560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000" dirty="0" smtClean="0"/>
              <a:t>FIGURA IMPORTANTE </a:t>
            </a:r>
          </a:p>
          <a:p>
            <a:pPr>
              <a:buFontTx/>
              <a:buChar char="-"/>
            </a:pPr>
            <a:r>
              <a:rPr lang="it-IT" sz="2000" dirty="0" smtClean="0"/>
              <a:t>MA PRIMUS INTER PARES</a:t>
            </a:r>
          </a:p>
          <a:p>
            <a:pPr>
              <a:buFontTx/>
              <a:buChar char="-"/>
            </a:pPr>
            <a:r>
              <a:rPr lang="it-IT" sz="2000" dirty="0" smtClean="0"/>
              <a:t>LETTERE INDIRIZZATE A LUI </a:t>
            </a:r>
          </a:p>
          <a:p>
            <a:pPr>
              <a:buFontTx/>
              <a:buChar char="-"/>
            </a:pPr>
            <a:r>
              <a:rPr lang="it-IT" sz="2000" dirty="0" smtClean="0"/>
              <a:t>PROCEDE AFFIANCATO DAI SEI CONSIGLIERI</a:t>
            </a:r>
          </a:p>
          <a:p>
            <a:pPr>
              <a:buFontTx/>
              <a:buChar char="-"/>
            </a:pPr>
            <a:r>
              <a:rPr lang="it-IT" sz="2000" dirty="0" smtClean="0"/>
              <a:t>PRESIEDE INSIEME A SIGNORIA</a:t>
            </a:r>
          </a:p>
          <a:p>
            <a:pPr>
              <a:buFontTx/>
              <a:buChar char="-"/>
            </a:pPr>
            <a:r>
              <a:rPr lang="it-IT" sz="2000" dirty="0" smtClean="0"/>
              <a:t>LIMITI E CONTROLLI: PROMISSIO – INQUISIZIONE DOGE DEFUNTO - </a:t>
            </a:r>
          </a:p>
          <a:p>
            <a:pPr>
              <a:buFontTx/>
              <a:buChar char="-"/>
            </a:pPr>
            <a:r>
              <a:rPr lang="it-IT" sz="2000" dirty="0" smtClean="0"/>
              <a:t>PAURA DEL TIRANNO</a:t>
            </a:r>
          </a:p>
          <a:p>
            <a:pPr>
              <a:buFontTx/>
              <a:buChar char="-"/>
            </a:pPr>
            <a:r>
              <a:rPr lang="it-IT" sz="2000" dirty="0" smtClean="0"/>
              <a:t>CAPPELLA DUCALE </a:t>
            </a:r>
          </a:p>
          <a:p>
            <a:pPr>
              <a:buFontTx/>
              <a:buChar char="-"/>
            </a:pPr>
            <a:r>
              <a:rPr lang="it-IT" sz="2000" dirty="0" smtClean="0"/>
              <a:t>PRIMICERIO</a:t>
            </a:r>
          </a:p>
          <a:p>
            <a:pPr>
              <a:buFontTx/>
              <a:buChar char="-"/>
            </a:pPr>
            <a:r>
              <a:rPr lang="it-IT" sz="2000" dirty="0" smtClean="0"/>
              <a:t>ANCHE FORTI PERSONALITA’</a:t>
            </a:r>
          </a:p>
          <a:p>
            <a:pPr>
              <a:buFontTx/>
              <a:buChar char="-"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84915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619250"/>
            <a:ext cx="2794000" cy="3619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3" y="1619250"/>
            <a:ext cx="2423711" cy="3619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16" y="1619250"/>
            <a:ext cx="2379643" cy="3619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4573" y="297455"/>
            <a:ext cx="80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ALCUNE IMMAGINI DI DOGI: FRANCESCO FOSCARI; ANDREA GRITTI; SEBASTIANO VENIER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7702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SERRATA DEL MAGGIOR CONSIGLIO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momento decisivo – fine ‘200 e inizi ‘300</a:t>
            </a:r>
          </a:p>
          <a:p>
            <a:r>
              <a:rPr lang="it-IT" sz="2000" dirty="0" smtClean="0"/>
              <a:t>- sua valutazione storica e storiografica</a:t>
            </a:r>
          </a:p>
          <a:p>
            <a:r>
              <a:rPr lang="it-IT" sz="2000" dirty="0" smtClean="0"/>
              <a:t>- nascita aristocrazia</a:t>
            </a:r>
          </a:p>
          <a:p>
            <a:r>
              <a:rPr lang="it-IT" sz="2000" dirty="0" smtClean="0"/>
              <a:t>- ma libri d’oro</a:t>
            </a:r>
          </a:p>
          <a:p>
            <a:r>
              <a:rPr lang="it-IT" sz="2000" dirty="0" smtClean="0"/>
              <a:t>- casato – casa – lignaggio – famiglia</a:t>
            </a:r>
          </a:p>
          <a:p>
            <a:r>
              <a:rPr lang="it-IT" sz="2000" dirty="0" smtClean="0"/>
              <a:t>- linea femminile – doti – beni parafernali </a:t>
            </a:r>
          </a:p>
          <a:p>
            <a:r>
              <a:rPr lang="it-IT" sz="2000" dirty="0" smtClean="0"/>
              <a:t>- esistenza di famiglie egemoni di fatto</a:t>
            </a:r>
          </a:p>
          <a:p>
            <a:r>
              <a:rPr lang="it-IT" sz="2000" dirty="0" smtClean="0"/>
              <a:t>- 25 anni – avo o padre in M. C.</a:t>
            </a:r>
          </a:p>
          <a:p>
            <a:r>
              <a:rPr lang="it-IT" sz="2000" dirty="0" smtClean="0"/>
              <a:t>- ESPANSIONE PROPRIETA’ IN TERRAFERMA – VILLE - BONIFICHE</a:t>
            </a:r>
          </a:p>
          <a:p>
            <a:r>
              <a:rPr lang="it-IT" sz="2000" dirty="0" smtClean="0"/>
              <a:t>- DEMOGRAFIA E POLITICA – FEDECOMMESSI – PRIMOGENITURE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9938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98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CITTADINANZA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64" y="912625"/>
            <a:ext cx="8935815" cy="585601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000" dirty="0" smtClean="0"/>
              <a:t>Cittadini originari (ceppo da cui si stacca il patriziato) – figli di padre veneziano</a:t>
            </a:r>
          </a:p>
          <a:p>
            <a:pPr>
              <a:buFontTx/>
              <a:buChar char="-"/>
            </a:pPr>
            <a:r>
              <a:rPr lang="it-IT" sz="2000" dirty="0" smtClean="0"/>
              <a:t>Notevoli privilegi – scuole grandi</a:t>
            </a:r>
          </a:p>
          <a:p>
            <a:pPr>
              <a:buFontTx/>
              <a:buChar char="-"/>
            </a:pPr>
            <a:r>
              <a:rPr lang="it-IT" sz="2000" dirty="0" smtClean="0"/>
              <a:t>Finiscono per prendere in mano uffici della Repubblica con la cancelleria ducale</a:t>
            </a:r>
          </a:p>
          <a:p>
            <a:pPr>
              <a:buFontTx/>
              <a:buChar char="-"/>
            </a:pPr>
            <a:r>
              <a:rPr lang="it-IT" sz="2000" dirty="0" smtClean="0"/>
              <a:t>Cittadini per privilegio: DE INTUS (</a:t>
            </a:r>
            <a:r>
              <a:rPr lang="it-IT" sz="2000" dirty="0" err="1" smtClean="0"/>
              <a:t>commercIo</a:t>
            </a:r>
            <a:r>
              <a:rPr lang="it-IT" sz="2000" dirty="0" smtClean="0"/>
              <a:t> a Venezia ed esercizio arti)</a:t>
            </a:r>
          </a:p>
          <a:p>
            <a:pPr>
              <a:buFontTx/>
              <a:buChar char="-"/>
            </a:pPr>
            <a:r>
              <a:rPr lang="it-IT" sz="2000" dirty="0" smtClean="0"/>
              <a:t>Cittadini DE INTUS E DE EXTRA: attività commerciale dentro e fuori Venezia</a:t>
            </a:r>
          </a:p>
          <a:p>
            <a:pPr>
              <a:buFontTx/>
              <a:buChar char="-"/>
            </a:pPr>
            <a:r>
              <a:rPr lang="it-IT" sz="2000" dirty="0" smtClean="0"/>
              <a:t>Per entrambe richiesti un determinato numero di anni o concessioni per grazia</a:t>
            </a:r>
          </a:p>
          <a:p>
            <a:pPr>
              <a:buFontTx/>
              <a:buChar char="-"/>
            </a:pPr>
            <a:r>
              <a:rPr lang="it-IT" sz="2000" dirty="0" smtClean="0"/>
              <a:t>A partire da fine ‘300 si crea un ceto intermedio tra patrizi e popolo</a:t>
            </a:r>
          </a:p>
          <a:p>
            <a:pPr>
              <a:buFontTx/>
              <a:buChar char="-"/>
            </a:pPr>
            <a:r>
              <a:rPr lang="it-IT" sz="2000" dirty="0" smtClean="0"/>
              <a:t>Le cariche sono assegnate ai cittadini originari</a:t>
            </a:r>
          </a:p>
          <a:p>
            <a:pPr>
              <a:buFontTx/>
              <a:buChar char="-"/>
            </a:pPr>
            <a:r>
              <a:rPr lang="it-IT" sz="2000" dirty="0" smtClean="0"/>
              <a:t>Dal 1569 CHIUSURA, con tre requisiti: nati a Venezia, risiedervi da tre generazioni, nascita legittima</a:t>
            </a:r>
          </a:p>
          <a:p>
            <a:pPr>
              <a:buFontTx/>
              <a:buChar char="-"/>
            </a:pPr>
            <a:r>
              <a:rPr lang="it-IT" sz="2000" dirty="0" smtClean="0"/>
              <a:t>CANCELLERIA  CONSIDERATA L’ANIMA DELLA REPUBBLICA</a:t>
            </a:r>
          </a:p>
          <a:p>
            <a:pPr>
              <a:buFontTx/>
              <a:buChar char="-"/>
            </a:pPr>
            <a:r>
              <a:rPr lang="it-IT" sz="2000" dirty="0" smtClean="0"/>
              <a:t>Alla fine del Quattrocento tra notai e segretari sono un’ottantina</a:t>
            </a:r>
          </a:p>
          <a:p>
            <a:pPr>
              <a:buFontTx/>
              <a:buChar char="-"/>
            </a:pPr>
            <a:r>
              <a:rPr lang="it-IT" sz="2000" dirty="0" err="1" smtClean="0"/>
              <a:t>Un’élite</a:t>
            </a:r>
            <a:r>
              <a:rPr lang="it-IT" sz="2000" dirty="0" smtClean="0"/>
              <a:t> con il CANCELLIER GRANDE</a:t>
            </a:r>
          </a:p>
          <a:p>
            <a:pPr>
              <a:buFontTx/>
              <a:buChar char="-"/>
            </a:pPr>
            <a:r>
              <a:rPr lang="it-IT" sz="2000" dirty="0" smtClean="0"/>
              <a:t>Scuola di San Marco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2516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COSTITUZIONE DI VENEZIA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Fluida – consuetudinaria – aspetti repubblicani – aristocrazia – città stato – pragmatismo – ordine ideale/ordine vissuto – mito/realtà</a:t>
            </a:r>
          </a:p>
          <a:p>
            <a:endParaRPr lang="it-IT" sz="2000" dirty="0"/>
          </a:p>
          <a:p>
            <a:r>
              <a:rPr lang="it-IT" sz="2000" dirty="0" smtClean="0"/>
              <a:t>- OBBLIGO ASSUNZIONE CARICHE</a:t>
            </a:r>
          </a:p>
          <a:p>
            <a:r>
              <a:rPr lang="it-IT" sz="2000" dirty="0" smtClean="0"/>
              <a:t>- LORO GRATUITA’</a:t>
            </a:r>
          </a:p>
          <a:p>
            <a:r>
              <a:rPr lang="it-IT" sz="2000" dirty="0" smtClean="0"/>
              <a:t>- COLLEGIALITA’ DELLE MAGISTRATURE</a:t>
            </a:r>
          </a:p>
          <a:p>
            <a:r>
              <a:rPr lang="it-IT" sz="2000" dirty="0" smtClean="0"/>
              <a:t>- LORO PROVVISORIETA’ (APPARENTE)</a:t>
            </a:r>
          </a:p>
          <a:p>
            <a:r>
              <a:rPr lang="it-IT" sz="2000" dirty="0" smtClean="0"/>
              <a:t>- INTERFERENZA RECIPROCA</a:t>
            </a:r>
          </a:p>
          <a:p>
            <a:r>
              <a:rPr lang="it-IT" sz="2000" dirty="0" smtClean="0"/>
              <a:t>- SOVRAPPOSIZIONE DI ORGANI</a:t>
            </a:r>
          </a:p>
          <a:p>
            <a:r>
              <a:rPr lang="it-IT" sz="2000" dirty="0" smtClean="0"/>
              <a:t>- CONTUMACIA</a:t>
            </a:r>
          </a:p>
          <a:p>
            <a:r>
              <a:rPr lang="it-IT" sz="2000" dirty="0" smtClean="0"/>
              <a:t>- STRETTEZZE E BALLOTTE – PIEZI</a:t>
            </a:r>
          </a:p>
          <a:p>
            <a:r>
              <a:rPr lang="it-IT" sz="2000" dirty="0" smtClean="0"/>
              <a:t>- TENSIONE ANTIOLIGARCHICA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1691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601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MAGGIOR CONSIGLIO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1009650"/>
            <a:ext cx="8953500" cy="5116513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- SOVRANITA’</a:t>
            </a:r>
          </a:p>
          <a:p>
            <a:r>
              <a:rPr lang="it-IT" sz="2000" dirty="0" smtClean="0"/>
              <a:t>- LUNGHI/CORTI  -  VECCHI/GIOVANI</a:t>
            </a:r>
          </a:p>
          <a:p>
            <a:r>
              <a:rPr lang="it-IT" sz="2000" dirty="0" smtClean="0"/>
              <a:t>- ESTRAZIONE NEL GIORNO DI SANTA BARBARA – TRISTI</a:t>
            </a:r>
          </a:p>
          <a:p>
            <a:r>
              <a:rPr lang="it-IT" sz="2000" dirty="0" smtClean="0"/>
              <a:t>- aumento demografico nel ‘400</a:t>
            </a:r>
          </a:p>
          <a:p>
            <a:r>
              <a:rPr lang="it-IT" sz="2000" dirty="0" smtClean="0"/>
              <a:t>- nei primi decenni del ‘500 massimo numero: 2500 circa; ma non tutti presenti</a:t>
            </a:r>
          </a:p>
          <a:p>
            <a:r>
              <a:rPr lang="it-IT" sz="2000" dirty="0" smtClean="0"/>
              <a:t>- agli inizi del ‘700 sono circa 1700</a:t>
            </a:r>
          </a:p>
          <a:p>
            <a:r>
              <a:rPr lang="it-IT" sz="2000" dirty="0" smtClean="0"/>
              <a:t>- nel 1796 sono poco più di 1200</a:t>
            </a:r>
          </a:p>
          <a:p>
            <a:r>
              <a:rPr lang="it-IT" sz="2000" dirty="0" smtClean="0"/>
              <a:t>- ricchi e poveri – grandi, mediocri e piccoli</a:t>
            </a:r>
          </a:p>
          <a:p>
            <a:r>
              <a:rPr lang="it-IT" sz="2000" dirty="0" smtClean="0"/>
              <a:t>- votare leggi (parti)</a:t>
            </a:r>
          </a:p>
          <a:p>
            <a:r>
              <a:rPr lang="it-IT" sz="2000" dirty="0" smtClean="0"/>
              <a:t>- eleggere i magistrati (831 di cui 550 in Venezia e 280 fuori)</a:t>
            </a:r>
          </a:p>
          <a:p>
            <a:r>
              <a:rPr lang="it-IT" sz="2000" dirty="0" smtClean="0"/>
              <a:t>- SALA , presiedeva Signoria – controllo Avogadori e Censori</a:t>
            </a:r>
          </a:p>
          <a:p>
            <a:r>
              <a:rPr lang="it-IT" sz="2000" dirty="0" smtClean="0"/>
              <a:t>- tema del BROGLIO e della corruzione</a:t>
            </a:r>
          </a:p>
          <a:p>
            <a:r>
              <a:rPr lang="it-IT" sz="2000" dirty="0" smtClean="0"/>
              <a:t>- sfiducia nei suoi confronti – tema della segretezza – capacità</a:t>
            </a:r>
          </a:p>
          <a:p>
            <a:r>
              <a:rPr lang="it-IT" sz="2000" dirty="0" smtClean="0"/>
              <a:t>- ma le sue prerogative rimasero insuperabili</a:t>
            </a:r>
          </a:p>
          <a:p>
            <a:r>
              <a:rPr lang="it-IT" sz="2000" dirty="0" smtClean="0"/>
              <a:t>- come dimostrano le tensioni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2416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55" y="0"/>
            <a:ext cx="6611845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8288" y="403761"/>
            <a:ext cx="1950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SALA DEL MAGGIOR CONSIGLIO IN PALAZZO DUCALE IN UNA RAFFIGURAZIONE DELL’EPOCA</a:t>
            </a:r>
          </a:p>
          <a:p>
            <a:r>
              <a:rPr lang="it-IT" b="1" dirty="0" smtClean="0"/>
              <a:t>(J. HEINTZ)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038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MINOR CONSIGLIO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DOGE più SEI CONSIGLIERI, uno per ogni sestiere</a:t>
            </a:r>
            <a:endParaRPr lang="it-IT" sz="2000" dirty="0"/>
          </a:p>
          <a:p>
            <a:r>
              <a:rPr lang="it-IT" sz="2000" dirty="0" smtClean="0"/>
              <a:t>- Sempre a fianco del Doge</a:t>
            </a:r>
          </a:p>
          <a:p>
            <a:r>
              <a:rPr lang="it-IT" sz="2000" dirty="0" smtClean="0"/>
              <a:t>- Ruolo importante nel Vacante ducato</a:t>
            </a:r>
          </a:p>
          <a:p>
            <a:r>
              <a:rPr lang="it-IT" sz="2000" dirty="0" smtClean="0"/>
              <a:t>- Insieme ai tre capi della </a:t>
            </a:r>
            <a:r>
              <a:rPr lang="it-IT" sz="2000" dirty="0" err="1"/>
              <a:t>Q</a:t>
            </a:r>
            <a:r>
              <a:rPr lang="it-IT" sz="2000" dirty="0" err="1" smtClean="0"/>
              <a:t>uarantia</a:t>
            </a:r>
            <a:r>
              <a:rPr lang="it-IT" sz="2000" dirty="0" smtClean="0"/>
              <a:t> </a:t>
            </a:r>
            <a:r>
              <a:rPr lang="it-IT" sz="2000" dirty="0" err="1" smtClean="0"/>
              <a:t>Criminal</a:t>
            </a:r>
            <a:r>
              <a:rPr lang="it-IT" sz="2000" dirty="0" smtClean="0"/>
              <a:t> costituivano la SIGNORIA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76668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COLLEGIO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92886"/>
            <a:ext cx="8229600" cy="5285622"/>
          </a:xfrm>
        </p:spPr>
        <p:txBody>
          <a:bodyPr>
            <a:normAutofit/>
          </a:bodyPr>
          <a:lstStyle/>
          <a:p>
            <a:r>
              <a:rPr lang="it-IT" dirty="0" smtClean="0"/>
              <a:t>- </a:t>
            </a:r>
            <a:r>
              <a:rPr lang="it-IT" sz="2400" dirty="0" smtClean="0"/>
              <a:t>TRE GRUPPI DI SAVI</a:t>
            </a:r>
          </a:p>
          <a:p>
            <a:r>
              <a:rPr lang="it-IT" sz="2400" dirty="0" smtClean="0"/>
              <a:t>- FUNZIONE PRECONSULTIVA E DI ISTRUZIONE</a:t>
            </a:r>
          </a:p>
          <a:p>
            <a:r>
              <a:rPr lang="it-IT" sz="2400" dirty="0" smtClean="0"/>
              <a:t>- SAVI GRANDI (SEI) PER SEI MESI POLITICA GENERALE E ESTERA – SPEDIRE LETTERE</a:t>
            </a:r>
          </a:p>
          <a:p>
            <a:r>
              <a:rPr lang="it-IT" sz="2400" dirty="0" smtClean="0"/>
              <a:t>- SAVI DI TERRAFERMA (CINQUE) PER SEI MESI – ASPETTI MILITARI</a:t>
            </a:r>
          </a:p>
          <a:p>
            <a:r>
              <a:rPr lang="it-IT" sz="2400" dirty="0" smtClean="0"/>
              <a:t>- SAVI AGLI ORDINI (PER SEI MESI), COMPETENZE NAVALI - ARSENALE</a:t>
            </a:r>
          </a:p>
          <a:p>
            <a:r>
              <a:rPr lang="it-IT" sz="2400" dirty="0" smtClean="0"/>
              <a:t>- VAGLIARE LE CARTE PROVENIENTI DALL’ESTERO</a:t>
            </a:r>
          </a:p>
          <a:p>
            <a:r>
              <a:rPr lang="it-IT" sz="2400" dirty="0" smtClean="0"/>
              <a:t>- SUPPLICHE DEI SUDDITI</a:t>
            </a:r>
          </a:p>
          <a:p>
            <a:r>
              <a:rPr lang="it-IT" sz="2400" dirty="0" smtClean="0"/>
              <a:t>- COMUNICATE NON LETTE</a:t>
            </a:r>
          </a:p>
          <a:p>
            <a:r>
              <a:rPr lang="it-IT" sz="2400" dirty="0" smtClean="0"/>
              <a:t>- CONSULTORI IN IURE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852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54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STORIOGRAFIA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914" y="943046"/>
            <a:ext cx="8913000" cy="574954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000" dirty="0" smtClean="0"/>
              <a:t>MITO E ANTIMITO DOPO LA CADUTA</a:t>
            </a:r>
          </a:p>
          <a:p>
            <a:pPr>
              <a:buFontTx/>
              <a:buChar char="-"/>
            </a:pPr>
            <a:r>
              <a:rPr lang="it-IT" sz="2000" dirty="0" smtClean="0"/>
              <a:t>STORIOGRAFIA AUTOREFERENZIALE</a:t>
            </a:r>
          </a:p>
          <a:p>
            <a:pPr>
              <a:buFontTx/>
              <a:buChar char="-"/>
            </a:pPr>
            <a:r>
              <a:rPr lang="it-IT" sz="2000" dirty="0" smtClean="0"/>
              <a:t>MITO DEBOLE – MITO CELEBRATIVO – MITO FORTE</a:t>
            </a:r>
          </a:p>
          <a:p>
            <a:pPr>
              <a:buFontTx/>
              <a:buChar char="-"/>
            </a:pPr>
            <a:r>
              <a:rPr lang="it-IT" sz="2000" dirty="0" smtClean="0"/>
              <a:t>STORIOGRAFIA FRANCESE</a:t>
            </a:r>
          </a:p>
          <a:p>
            <a:pPr>
              <a:buFontTx/>
              <a:buChar char="-"/>
            </a:pPr>
            <a:r>
              <a:rPr lang="it-IT" sz="2000" dirty="0" smtClean="0"/>
              <a:t>PRIMA DELLA CADUTA</a:t>
            </a:r>
          </a:p>
          <a:p>
            <a:pPr>
              <a:buFontTx/>
              <a:buChar char="-"/>
            </a:pPr>
            <a:r>
              <a:rPr lang="it-IT" sz="2000" dirty="0" smtClean="0"/>
              <a:t>MITO: SPLENDORE DELLE LEGGI – TRANQUILLITA’ SOCIALE – PACE E ARMONIA</a:t>
            </a:r>
          </a:p>
          <a:p>
            <a:pPr>
              <a:buFontTx/>
              <a:buChar char="-"/>
            </a:pPr>
            <a:r>
              <a:rPr lang="it-IT" sz="2000" dirty="0" smtClean="0"/>
              <a:t>STATO MISTO – GASPARE CONTARINI</a:t>
            </a:r>
          </a:p>
          <a:p>
            <a:pPr>
              <a:buFontTx/>
              <a:buChar char="-"/>
            </a:pPr>
            <a:r>
              <a:rPr lang="it-IT" sz="2000" dirty="0" smtClean="0"/>
              <a:t>ANTIMITO NEL SEICENTO</a:t>
            </a:r>
          </a:p>
          <a:p>
            <a:pPr>
              <a:buFontTx/>
              <a:buChar char="-"/>
            </a:pPr>
            <a:r>
              <a:rPr lang="it-IT" sz="2000" dirty="0" smtClean="0"/>
              <a:t>TESTI APOCRIFI: ICASTICI – CRITICI – CRONACHE, DIARI</a:t>
            </a:r>
          </a:p>
          <a:p>
            <a:pPr>
              <a:buFontTx/>
              <a:buChar char="-"/>
            </a:pPr>
            <a:r>
              <a:rPr lang="it-IT" sz="2000" dirty="0" smtClean="0"/>
              <a:t>OPINIONE DI FRA PAOLO SARPI – 1680 – TRADOTTA</a:t>
            </a:r>
          </a:p>
          <a:p>
            <a:pPr>
              <a:buFontTx/>
              <a:buChar char="-"/>
            </a:pPr>
            <a:r>
              <a:rPr lang="it-IT" sz="2000" dirty="0" smtClean="0"/>
              <a:t>RELAZIONE DELLA REP. DI VENEZIA PRESUNTO AUTORE FRANCESCO DELLA TORRE</a:t>
            </a:r>
          </a:p>
          <a:p>
            <a:pPr>
              <a:buFontTx/>
              <a:buChar char="-"/>
            </a:pPr>
            <a:r>
              <a:rPr lang="it-IT" sz="2000" dirty="0" smtClean="0"/>
              <a:t>NON CONTRADDITTORIA MA IRONIA – SVELAMENTO DEL POTERE</a:t>
            </a:r>
          </a:p>
          <a:p>
            <a:pPr>
              <a:buFontTx/>
              <a:buChar char="-"/>
            </a:pPr>
            <a:r>
              <a:rPr lang="it-IT" sz="2000" dirty="0" smtClean="0"/>
              <a:t>CAPITOLARI INQUISITORI DI STATO</a:t>
            </a:r>
          </a:p>
          <a:p>
            <a:pPr>
              <a:buFontTx/>
              <a:buChar char="-"/>
            </a:pPr>
            <a:r>
              <a:rPr lang="it-IT" sz="2000" dirty="0" smtClean="0"/>
              <a:t>DISSENSI INTERNI – SI INDICANO LE ROCCAFORTI DEL POTERE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2106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4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9" y="0"/>
            <a:ext cx="75438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6878" y="261258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SALA DEL COLLEGIO IN PALAZZO DUCALE IN UN DIPINTO DI FRANCESCO GUARDI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028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40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SENATO (CONSIGLIO DEI PREGADI)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6704"/>
            <a:ext cx="8229600" cy="5099459"/>
          </a:xfrm>
        </p:spPr>
        <p:txBody>
          <a:bodyPr>
            <a:normAutofit/>
          </a:bodyPr>
          <a:lstStyle/>
          <a:p>
            <a:r>
              <a:rPr lang="it-IT" sz="2000" dirty="0" smtClean="0"/>
              <a:t>- CRESCE D’IMPORTANZA NEL ‘300 MA GRANDE PROTAGONISTA NEL ‘400</a:t>
            </a:r>
          </a:p>
          <a:p>
            <a:r>
              <a:rPr lang="it-IT" sz="2000" dirty="0" smtClean="0"/>
              <a:t>- PRIMA DELLA SERRATA COMMISSIONE (INSIEME A QUARANTIA) DEL M.C.</a:t>
            </a:r>
          </a:p>
          <a:p>
            <a:r>
              <a:rPr lang="it-IT" sz="2000" dirty="0" smtClean="0"/>
              <a:t>- CRESCENDO D’IMPORTANZA SI ALLARGANO MEMBRI DI DIRITTO</a:t>
            </a:r>
          </a:p>
          <a:p>
            <a:r>
              <a:rPr lang="it-IT" sz="2000" dirty="0" smtClean="0"/>
              <a:t>- ZONTA DI 60 MEMBRI PER COOPTAZIONE – GLI ALTRI SONO ELETTI</a:t>
            </a:r>
          </a:p>
          <a:p>
            <a:r>
              <a:rPr lang="it-IT" sz="2000" dirty="0" smtClean="0"/>
              <a:t>- DIRITTO DI VOTO O POR BALLOTTA – ALTRI POR PARTE</a:t>
            </a:r>
          </a:p>
          <a:p>
            <a:r>
              <a:rPr lang="it-IT" sz="2000" dirty="0" smtClean="0"/>
              <a:t>- IN TUTTO 230 PERSONE PIU’ ALTRE 50 SENZA DIRITTO DI VOTO (AD ESEMPIO I SAVI)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8798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68" y="570015"/>
            <a:ext cx="5958446" cy="52845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6102" y="546266"/>
            <a:ext cx="2440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SALA DEL SENATO (PREGADI)</a:t>
            </a:r>
            <a:br>
              <a:rPr lang="it-IT" b="1" dirty="0" smtClean="0"/>
            </a:br>
            <a:r>
              <a:rPr lang="it-IT" b="1" dirty="0" smtClean="0"/>
              <a:t>IN PALAZZO DUCALE </a:t>
            </a:r>
          </a:p>
          <a:p>
            <a:r>
              <a:rPr lang="it-IT" b="1" dirty="0" smtClean="0"/>
              <a:t>IN UN DIPINTO DI </a:t>
            </a:r>
          </a:p>
          <a:p>
            <a:r>
              <a:rPr lang="it-IT" b="1" dirty="0" smtClean="0"/>
              <a:t>GABRIEL BELLA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8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AVOGARIA DI COMUN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MOLTE COMPETENZE</a:t>
            </a:r>
          </a:p>
          <a:p>
            <a:r>
              <a:rPr lang="it-IT" sz="2000" dirty="0" smtClean="0"/>
              <a:t>- NELLE QUARANTIE</a:t>
            </a:r>
          </a:p>
          <a:p>
            <a:r>
              <a:rPr lang="it-IT" sz="2000" dirty="0" smtClean="0"/>
              <a:t>- APPELLI</a:t>
            </a:r>
          </a:p>
          <a:p>
            <a:r>
              <a:rPr lang="it-IT" sz="2000" dirty="0" smtClean="0"/>
              <a:t>- LIBRO D’ORO</a:t>
            </a:r>
          </a:p>
          <a:p>
            <a:r>
              <a:rPr lang="it-IT" sz="2000" dirty="0" smtClean="0"/>
              <a:t>- UFFICIO COMPLESSO</a:t>
            </a:r>
          </a:p>
          <a:p>
            <a:r>
              <a:rPr lang="it-IT" sz="2000" dirty="0" smtClean="0"/>
              <a:t>- NOTAI E LINGUA UTILIZZATA</a:t>
            </a:r>
          </a:p>
          <a:p>
            <a:r>
              <a:rPr lang="it-IT" sz="2000" dirty="0" smtClean="0"/>
              <a:t>- ESPRESSIONE DELLA SORVEGLIANZA SUL REPUBBLICANESIMO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17094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48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SALA DELL’AVOGARIA DI COMUN</a:t>
            </a:r>
            <a:endParaRPr lang="it-IT" sz="2000" dirty="0"/>
          </a:p>
        </p:txBody>
      </p:sp>
      <p:pic>
        <p:nvPicPr>
          <p:cNvPr id="4" name="Segnaposto contenuto 3" descr="avogaria_comu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b="11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698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404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TRE AVOGADORI DI COMUN</a:t>
            </a:r>
            <a:endParaRPr lang="it-IT" sz="2000" dirty="0"/>
          </a:p>
        </p:txBody>
      </p:sp>
      <p:pic>
        <p:nvPicPr>
          <p:cNvPr id="4" name="Segnaposto contenuto 3" descr="avogadori_comu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 b="3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5813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QUARANTIE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TRE: CIVIL VECCHIA – CIVIL NOVA – CRIMINAL</a:t>
            </a:r>
          </a:p>
          <a:p>
            <a:r>
              <a:rPr lang="it-IT" sz="2000" dirty="0" smtClean="0"/>
              <a:t>- PATRIZIATO MEDIO</a:t>
            </a:r>
          </a:p>
          <a:p>
            <a:r>
              <a:rPr lang="it-IT" sz="2000" dirty="0" smtClean="0"/>
              <a:t>- AVVOCATI</a:t>
            </a:r>
          </a:p>
          <a:p>
            <a:r>
              <a:rPr lang="it-IT" sz="2000" dirty="0" smtClean="0"/>
              <a:t>- CONTRADDITTORIO</a:t>
            </a:r>
          </a:p>
          <a:p>
            <a:r>
              <a:rPr lang="it-IT" sz="2000" dirty="0" smtClean="0"/>
              <a:t>- ESPRESSIONE DEL DIRITTO VENEZIANO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73166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601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CONSIGLIO DEI DIECI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679" y="950652"/>
            <a:ext cx="8874975" cy="51755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000" dirty="0" smtClean="0"/>
              <a:t>ISTITUITO NEL 1310</a:t>
            </a:r>
          </a:p>
          <a:p>
            <a:pPr>
              <a:buFontTx/>
              <a:buChar char="-"/>
            </a:pPr>
            <a:r>
              <a:rPr lang="it-IT" sz="2000" dirty="0" smtClean="0"/>
              <a:t>DIECI CONSIGLIERI PIU’ MINOR CONSIGLIO – AVOGADORE</a:t>
            </a:r>
          </a:p>
          <a:p>
            <a:pPr>
              <a:buFontTx/>
              <a:buChar char="-"/>
            </a:pPr>
            <a:r>
              <a:rPr lang="it-IT" sz="2000" dirty="0" smtClean="0"/>
              <a:t>DIFESA DELLO STATO REPUBBLICANO MA POI ALLARGA I SUOI POTERI</a:t>
            </a:r>
          </a:p>
          <a:p>
            <a:pPr>
              <a:buFontTx/>
              <a:buChar char="-"/>
            </a:pPr>
            <a:r>
              <a:rPr lang="it-IT" sz="2000" dirty="0" smtClean="0"/>
              <a:t>RAPPRESENTA L’OLIGARCHIA</a:t>
            </a:r>
          </a:p>
          <a:p>
            <a:pPr>
              <a:buFontTx/>
              <a:buChar char="-"/>
            </a:pPr>
            <a:r>
              <a:rPr lang="it-IT" sz="2000" dirty="0" smtClean="0"/>
              <a:t>SEGRETEZZA E RAPIDITA’</a:t>
            </a:r>
          </a:p>
          <a:p>
            <a:pPr>
              <a:buFontTx/>
              <a:buChar char="-"/>
            </a:pPr>
            <a:r>
              <a:rPr lang="it-IT" sz="2000" dirty="0" smtClean="0"/>
              <a:t>NEL ‘500: FISCO, MONETA, BOSCHI, MINIERE, ORDINE PUBBLICO, SCUOLE GRANDI – PRIVILEGI IN PRIMA DEDIZIONE – CANCELLERIA DUCALE</a:t>
            </a:r>
          </a:p>
          <a:p>
            <a:pPr>
              <a:buFontTx/>
              <a:buChar char="-"/>
            </a:pPr>
            <a:r>
              <a:rPr lang="it-IT" sz="2000" dirty="0" smtClean="0"/>
              <a:t>TRE CAPI IMPORTANTI</a:t>
            </a:r>
          </a:p>
          <a:p>
            <a:pPr>
              <a:buFontTx/>
              <a:buChar char="-"/>
            </a:pPr>
            <a:r>
              <a:rPr lang="it-IT" sz="2000" dirty="0" smtClean="0"/>
              <a:t>TENSIONI CON L’AVOGARIA DI COMUN</a:t>
            </a:r>
          </a:p>
          <a:p>
            <a:pPr>
              <a:buFontTx/>
              <a:buChar char="-"/>
            </a:pPr>
            <a:r>
              <a:rPr lang="it-IT" sz="2000" dirty="0" smtClean="0"/>
              <a:t>ZONTA DI 15 PATRIZI</a:t>
            </a:r>
          </a:p>
          <a:p>
            <a:pPr>
              <a:buFontTx/>
              <a:buChar char="-"/>
            </a:pPr>
            <a:r>
              <a:rPr lang="it-IT" sz="2000" dirty="0" smtClean="0"/>
              <a:t>CRITICHE MA RITENUTO NECESSARIO</a:t>
            </a:r>
          </a:p>
          <a:p>
            <a:pPr>
              <a:buFontTx/>
              <a:buChar char="-"/>
            </a:pPr>
            <a:r>
              <a:rPr lang="it-IT" sz="2000" dirty="0" smtClean="0"/>
              <a:t>CORREZIONI : 1582-83; 1628</a:t>
            </a:r>
          </a:p>
          <a:p>
            <a:pPr>
              <a:buFontTx/>
              <a:buChar char="-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5982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21"/>
          </a:xfrm>
        </p:spPr>
        <p:txBody>
          <a:bodyPr>
            <a:noAutofit/>
          </a:bodyPr>
          <a:lstStyle/>
          <a:p>
            <a:r>
              <a:rPr lang="it-IT" sz="2400" dirty="0" smtClean="0"/>
              <a:t>ANALISI STORIOGRAFICA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073" y="783337"/>
            <a:ext cx="8920605" cy="596248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000" dirty="0" smtClean="0"/>
              <a:t>COME PROCEDERE?</a:t>
            </a:r>
          </a:p>
          <a:p>
            <a:pPr>
              <a:buFontTx/>
              <a:buChar char="-"/>
            </a:pPr>
            <a:r>
              <a:rPr lang="it-IT" sz="2000" dirty="0" smtClean="0"/>
              <a:t>ANTROPOLOGIA GIURIDICO-POLITICA</a:t>
            </a:r>
          </a:p>
          <a:p>
            <a:pPr>
              <a:buFontTx/>
              <a:buChar char="-"/>
            </a:pPr>
            <a:r>
              <a:rPr lang="it-IT" sz="2000" dirty="0" smtClean="0"/>
              <a:t>REPUBBLICANESIMO</a:t>
            </a:r>
          </a:p>
          <a:p>
            <a:pPr>
              <a:buFontTx/>
              <a:buChar char="-"/>
            </a:pPr>
            <a:r>
              <a:rPr lang="it-IT" sz="2000" dirty="0" smtClean="0"/>
              <a:t>ASSENZA DI UNA CORTE</a:t>
            </a:r>
          </a:p>
          <a:p>
            <a:pPr>
              <a:buFontTx/>
              <a:buChar char="-"/>
            </a:pPr>
            <a:r>
              <a:rPr lang="it-IT" sz="2000" dirty="0" smtClean="0"/>
              <a:t>CORPO PARITARIO DI POTERE</a:t>
            </a:r>
          </a:p>
          <a:p>
            <a:pPr>
              <a:buFontTx/>
              <a:buChar char="-"/>
            </a:pPr>
            <a:r>
              <a:rPr lang="it-IT" sz="2000" dirty="0" smtClean="0"/>
              <a:t>PRIMUS INTER PARES</a:t>
            </a:r>
          </a:p>
          <a:p>
            <a:pPr>
              <a:buFontTx/>
              <a:buChar char="-"/>
            </a:pPr>
            <a:r>
              <a:rPr lang="it-IT" sz="2000" dirty="0" smtClean="0"/>
              <a:t>ASSENZA MODULI GERARCHICI</a:t>
            </a:r>
          </a:p>
          <a:p>
            <a:pPr>
              <a:buFontTx/>
              <a:buChar char="-"/>
            </a:pPr>
            <a:r>
              <a:rPr lang="it-IT" sz="2000" dirty="0" smtClean="0"/>
              <a:t>TEMA DELL’ONORE</a:t>
            </a:r>
          </a:p>
          <a:p>
            <a:pPr>
              <a:buFontTx/>
              <a:buChar char="-"/>
            </a:pPr>
            <a:r>
              <a:rPr lang="it-IT" sz="2000" dirty="0" smtClean="0"/>
              <a:t>COMUNALISMO E MUNICIPALISMO</a:t>
            </a:r>
          </a:p>
          <a:p>
            <a:pPr>
              <a:buFontTx/>
              <a:buChar char="-"/>
            </a:pPr>
            <a:r>
              <a:rPr lang="it-IT" sz="2000" dirty="0" smtClean="0"/>
              <a:t>GIURISDIZIONALISMO E RELIGIONE</a:t>
            </a:r>
          </a:p>
          <a:p>
            <a:pPr>
              <a:buFontTx/>
              <a:buChar char="-"/>
            </a:pPr>
            <a:r>
              <a:rPr lang="it-IT" sz="2000" dirty="0" smtClean="0"/>
              <a:t>SEPARATEZZA POLITICA E GIURIDICA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95959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2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2663" y="522514"/>
            <a:ext cx="260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SALA DEL CONSIGLIO DEI DIECI IN PALAZZO DUCALE IN UN DIPINTO DI GABRIEL BELLA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71" y="522514"/>
            <a:ext cx="4462153" cy="44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5" y="1643062"/>
            <a:ext cx="6480810" cy="42205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460" y="331470"/>
            <a:ext cx="610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SALA DELLA BUSSOLA NEL PALAZZO DUCALE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75908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4320"/>
            <a:ext cx="8229600" cy="5851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                                    RES PUBLICA</a:t>
            </a:r>
          </a:p>
          <a:p>
            <a:r>
              <a:rPr lang="it-IT" sz="2000" dirty="0" smtClean="0"/>
              <a:t>EGUAGLIANZA</a:t>
            </a:r>
          </a:p>
          <a:p>
            <a:r>
              <a:rPr lang="it-IT" sz="2000" dirty="0" smtClean="0"/>
              <a:t>TERRITORIO</a:t>
            </a:r>
          </a:p>
          <a:p>
            <a:r>
              <a:rPr lang="it-IT" sz="2000" dirty="0" smtClean="0"/>
              <a:t>DIRITTO</a:t>
            </a:r>
          </a:p>
          <a:p>
            <a:r>
              <a:rPr lang="it-IT" sz="2000" dirty="0" smtClean="0"/>
              <a:t>MAGISTRATURE</a:t>
            </a:r>
          </a:p>
          <a:p>
            <a:r>
              <a:rPr lang="it-IT" sz="2000" dirty="0" smtClean="0"/>
              <a:t>GIURISTI</a:t>
            </a:r>
          </a:p>
          <a:p>
            <a:r>
              <a:rPr lang="it-IT" sz="2000" dirty="0" smtClean="0"/>
              <a:t>GERARCHIA DELLE FONTI</a:t>
            </a:r>
          </a:p>
          <a:p>
            <a:r>
              <a:rPr lang="it-IT" sz="2000" dirty="0" smtClean="0"/>
              <a:t>ESPRESSIONE DELLA REALTA’ COMUNALE</a:t>
            </a:r>
          </a:p>
          <a:p>
            <a:r>
              <a:rPr lang="it-IT" sz="2000" dirty="0" smtClean="0"/>
              <a:t>SORGERE DELLE SIGNORIE E DEI PRINCIPATI</a:t>
            </a:r>
          </a:p>
          <a:p>
            <a:r>
              <a:rPr lang="it-IT" sz="2000" dirty="0" smtClean="0"/>
              <a:t>COMUNE VENECIARUM</a:t>
            </a:r>
          </a:p>
          <a:p>
            <a:r>
              <a:rPr lang="it-IT" sz="2000" dirty="0" smtClean="0"/>
              <a:t>POI DOMINIUM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4179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 </a:t>
            </a:r>
            <a:r>
              <a:rPr lang="it-IT" dirty="0" err="1" smtClean="0"/>
              <a:t>publica</a:t>
            </a:r>
            <a:r>
              <a:rPr lang="it-IT" dirty="0" smtClean="0"/>
              <a:t> di </a:t>
            </a:r>
            <a:r>
              <a:rPr lang="it-IT" dirty="0"/>
              <a:t>V</a:t>
            </a:r>
            <a:r>
              <a:rPr lang="it-IT" dirty="0" smtClean="0"/>
              <a:t>enezia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SERRATA (NASCITA PATRIZIATO)</a:t>
            </a:r>
          </a:p>
          <a:p>
            <a:r>
              <a:rPr lang="it-IT" sz="2000" dirty="0" smtClean="0"/>
              <a:t>- MERCATURA</a:t>
            </a:r>
          </a:p>
          <a:p>
            <a:r>
              <a:rPr lang="it-IT" sz="2000" dirty="0" smtClean="0"/>
              <a:t>- STATO DA MAR </a:t>
            </a:r>
          </a:p>
          <a:p>
            <a:r>
              <a:rPr lang="it-IT" sz="2000" dirty="0" smtClean="0"/>
              <a:t>- DOGADO </a:t>
            </a:r>
          </a:p>
          <a:p>
            <a:r>
              <a:rPr lang="it-IT" sz="2000" dirty="0" smtClean="0"/>
              <a:t>- GRUPPO DI LAICI?</a:t>
            </a:r>
          </a:p>
          <a:p>
            <a:r>
              <a:rPr lang="it-IT" sz="2000" dirty="0" smtClean="0"/>
              <a:t>- DIRITTO</a:t>
            </a:r>
          </a:p>
          <a:p>
            <a:r>
              <a:rPr lang="it-IT" sz="2000" dirty="0" smtClean="0"/>
              <a:t>- GERARCHIA DELLE FONTI</a:t>
            </a:r>
          </a:p>
          <a:p>
            <a:r>
              <a:rPr lang="it-IT" sz="2000" dirty="0" smtClean="0"/>
              <a:t>- COSMOPOLITISMO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7167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PATRIZI E MERCANTI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MERCATURA </a:t>
            </a:r>
          </a:p>
          <a:p>
            <a:r>
              <a:rPr lang="it-IT" sz="2000" dirty="0" smtClean="0"/>
              <a:t>- ARSENALE E ATTIVITA’ ARMATORIALE E NAVALE</a:t>
            </a:r>
          </a:p>
          <a:p>
            <a:r>
              <a:rPr lang="it-IT" sz="2000" dirty="0" smtClean="0"/>
              <a:t>- RAPIDI ARRICCHIMENTI – FLUIDITA’ CETO DIRIGENTE</a:t>
            </a:r>
          </a:p>
          <a:p>
            <a:r>
              <a:rPr lang="it-IT" sz="2000" dirty="0" smtClean="0"/>
              <a:t>- COMMERCIO COME FATTORE DI COESIONE SOCIALE</a:t>
            </a:r>
          </a:p>
          <a:p>
            <a:r>
              <a:rPr lang="it-IT" sz="2000" dirty="0" smtClean="0"/>
              <a:t>- RISCHI – DEFINIZIONE DI MACHIAVELLI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2210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98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STATO DA MAR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889" y="1003888"/>
            <a:ext cx="8897790" cy="57115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000" dirty="0" smtClean="0"/>
              <a:t>INIZIALMENTE PENETRAZIONE ECONOMICA – FONDACI – PIU’ VENEZIE – MERCATI – COSTANTINOPOLI- TREBISONDA (BAILI) – SCALI DI NAVI – GALEE CON BALESTRIERI – MUDE – TUTTO DEVE ANDARE A VENEZIA</a:t>
            </a:r>
          </a:p>
          <a:p>
            <a:pPr>
              <a:buFontTx/>
              <a:buChar char="-"/>
            </a:pPr>
            <a:r>
              <a:rPr lang="it-IT" sz="2000" dirty="0" smtClean="0"/>
              <a:t>QUARTA CROCIATA – ESPANSIONE</a:t>
            </a:r>
          </a:p>
          <a:p>
            <a:pPr>
              <a:buFontTx/>
              <a:buChar char="-"/>
            </a:pPr>
            <a:r>
              <a:rPr lang="it-IT" sz="2000" dirty="0" smtClean="0"/>
              <a:t>NEL QUATTROCENTO CONSOLIDAMENTO – CIPRO 1489 – NON SOLO PUNTI D’APPOGGIO MA BOSCHI – AGRICOLTURA - FISCO</a:t>
            </a:r>
          </a:p>
          <a:p>
            <a:pPr>
              <a:buFontTx/>
              <a:buChar char="-"/>
            </a:pPr>
            <a:r>
              <a:rPr lang="it-IT" sz="2000" dirty="0" smtClean="0"/>
              <a:t>PERDITA PROGRESSIVA (NEGROPONTE 1540 – ALBANIA (1570)</a:t>
            </a:r>
          </a:p>
          <a:p>
            <a:pPr>
              <a:buFontTx/>
              <a:buChar char="-"/>
            </a:pPr>
            <a:r>
              <a:rPr lang="it-IT" sz="2000" dirty="0" smtClean="0"/>
              <a:t>GUERRA DI CANDIA – SETTECENTO</a:t>
            </a:r>
          </a:p>
          <a:p>
            <a:pPr>
              <a:buFontTx/>
              <a:buChar char="-"/>
            </a:pPr>
            <a:r>
              <a:rPr lang="it-IT" sz="2000" dirty="0" smtClean="0"/>
              <a:t>MA PELOPONNESO</a:t>
            </a:r>
          </a:p>
          <a:p>
            <a:pPr>
              <a:buFontTx/>
              <a:buChar char="-"/>
            </a:pPr>
            <a:r>
              <a:rPr lang="it-IT" sz="2000" dirty="0" smtClean="0"/>
              <a:t>DIRITTO CONSUETUDINARIO MA ANCHE ARBITRIUM E DIRITTO VENETO</a:t>
            </a:r>
          </a:p>
          <a:p>
            <a:pPr>
              <a:buFontTx/>
              <a:buChar char="-"/>
            </a:pPr>
            <a:r>
              <a:rPr lang="it-IT" sz="2000" dirty="0" smtClean="0"/>
              <a:t>DUE CHIESE E DUE RELIGIONI</a:t>
            </a:r>
          </a:p>
          <a:p>
            <a:pPr>
              <a:buFontTx/>
              <a:buChar char="-"/>
            </a:pPr>
            <a:r>
              <a:rPr lang="it-IT" sz="2000" dirty="0" smtClean="0"/>
              <a:t>VENEZIANIZZAZIONE DEL DOMINIO – MADRE PATRIA – SCALI COLLEGATI – SINDACI – MA NEL SEICENTO PROVVEDITORI</a:t>
            </a:r>
          </a:p>
          <a:p>
            <a:pPr>
              <a:buFontTx/>
              <a:buChar char="-"/>
            </a:pPr>
            <a:r>
              <a:rPr lang="it-IT" sz="2000" dirty="0" smtClean="0"/>
              <a:t>Perenne insicurezza</a:t>
            </a:r>
          </a:p>
          <a:p>
            <a:pPr>
              <a:buFontTx/>
              <a:buChar char="-"/>
            </a:pPr>
            <a:r>
              <a:rPr lang="it-IT" sz="2000" dirty="0" smtClean="0"/>
              <a:t>Morlacchi - uscocchi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9279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VENEZIA E IL SUO DIRITTO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STATUTI SECOLO XIII – PROMISSIO MALEFICIORUM</a:t>
            </a:r>
          </a:p>
          <a:p>
            <a:r>
              <a:rPr lang="it-IT" sz="2000" dirty="0" smtClean="0"/>
              <a:t>- IMPORTANZA DIRITTO CONSUETUDINARIO</a:t>
            </a:r>
          </a:p>
          <a:p>
            <a:r>
              <a:rPr lang="it-IT" sz="2000" dirty="0" smtClean="0"/>
              <a:t>- BINOMIO GIUSTIZIA E POLITICA</a:t>
            </a:r>
          </a:p>
          <a:p>
            <a:r>
              <a:rPr lang="it-IT" sz="2000" dirty="0" smtClean="0"/>
              <a:t>- ASSENZA TECNICI DEL DIRITTO</a:t>
            </a:r>
          </a:p>
          <a:p>
            <a:r>
              <a:rPr lang="it-IT" sz="2000" dirty="0" smtClean="0"/>
              <a:t>- NON ESPLICITAZIONE DEL DIRITTO ROMANO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9803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Gerarchia delle fonti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- IN EUROPA:    STATUTI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            CONSUETUDINI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            ANALOGIA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            DIRITTO COMUNE ROMANO</a:t>
            </a:r>
          </a:p>
          <a:p>
            <a:endParaRPr lang="it-IT" sz="2000" dirty="0"/>
          </a:p>
          <a:p>
            <a:r>
              <a:rPr lang="it-IT" sz="2000" dirty="0" smtClean="0"/>
              <a:t>- A VENEZIA:    STATUTI DI VENEZIA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           CONSUETUDINI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           ANALOGIA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           ARBITRIUM – DISCREZIONALITA’</a:t>
            </a:r>
          </a:p>
          <a:p>
            <a:endParaRPr lang="it-IT" sz="2000" dirty="0"/>
          </a:p>
          <a:p>
            <a:r>
              <a:rPr lang="it-IT" sz="2000" dirty="0" smtClean="0"/>
              <a:t>- GIUSTIZIA E POLITICA</a:t>
            </a:r>
          </a:p>
          <a:p>
            <a:r>
              <a:rPr lang="it-IT" sz="2000" dirty="0" smtClean="0"/>
              <a:t>- PERCHE’?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63057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1251</Words>
  <Application>Microsoft Office PowerPoint</Application>
  <PresentationFormat>Presentazione su schermo (4:3)</PresentationFormat>
  <Paragraphs>210</Paragraphs>
  <Slides>34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di Office</vt:lpstr>
      <vt:lpstr>Presentazione standard di PowerPoint</vt:lpstr>
      <vt:lpstr>STORIOGRAFIA</vt:lpstr>
      <vt:lpstr>ANALISI STORIOGRAFICA</vt:lpstr>
      <vt:lpstr>Presentazione standard di PowerPoint</vt:lpstr>
      <vt:lpstr>Res publica di Venezia</vt:lpstr>
      <vt:lpstr>PATRIZI E MERCANTI</vt:lpstr>
      <vt:lpstr>STATO DA MAR</vt:lpstr>
      <vt:lpstr>VENEZIA E IL SUO DIRITTO</vt:lpstr>
      <vt:lpstr>Gerarchia delle fonti</vt:lpstr>
      <vt:lpstr>Presentazione standard di PowerPoint</vt:lpstr>
      <vt:lpstr>DOGE</vt:lpstr>
      <vt:lpstr>Presentazione standard di PowerPoint</vt:lpstr>
      <vt:lpstr>SERRATA DEL MAGGIOR CONSIGLIO</vt:lpstr>
      <vt:lpstr>CITTADINANZA</vt:lpstr>
      <vt:lpstr>COSTITUZIONE DI VENEZIA</vt:lpstr>
      <vt:lpstr>MAGGIOR CONSIGLIO</vt:lpstr>
      <vt:lpstr>Presentazione standard di PowerPoint</vt:lpstr>
      <vt:lpstr>MINOR CONSIGLIO</vt:lpstr>
      <vt:lpstr>COLLEGIO</vt:lpstr>
      <vt:lpstr>Presentazione standard di PowerPoint</vt:lpstr>
      <vt:lpstr>Presentazione standard di PowerPoint</vt:lpstr>
      <vt:lpstr>SENATO (CONSIGLIO DEI PREGADI)</vt:lpstr>
      <vt:lpstr>Presentazione standard di PowerPoint</vt:lpstr>
      <vt:lpstr>Presentazione standard di PowerPoint</vt:lpstr>
      <vt:lpstr>AVOGARIA DI COMUN</vt:lpstr>
      <vt:lpstr>SALA DELL’AVOGARIA DI COMUN</vt:lpstr>
      <vt:lpstr>I TRE AVOGADORI DI COMUN</vt:lpstr>
      <vt:lpstr>QUARANTIE</vt:lpstr>
      <vt:lpstr>IL CONSIGLIO DEI DIECI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DELLA REPUBBLICA DI VENEZIA</dc:title>
  <dc:creator>Claudio Povolo</dc:creator>
  <cp:lastModifiedBy>Mazzon</cp:lastModifiedBy>
  <cp:revision>51</cp:revision>
  <dcterms:created xsi:type="dcterms:W3CDTF">2017-01-22T13:07:18Z</dcterms:created>
  <dcterms:modified xsi:type="dcterms:W3CDTF">2017-02-15T20:03:29Z</dcterms:modified>
</cp:coreProperties>
</file>