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70" r:id="rId5"/>
    <p:sldId id="273" r:id="rId6"/>
    <p:sldId id="275" r:id="rId7"/>
    <p:sldId id="276" r:id="rId8"/>
    <p:sldId id="277" r:id="rId9"/>
    <p:sldId id="262" r:id="rId10"/>
    <p:sldId id="265" r:id="rId11"/>
    <p:sldId id="271" r:id="rId12"/>
    <p:sldId id="272" r:id="rId13"/>
    <p:sldId id="278" r:id="rId14"/>
    <p:sldId id="281" r:id="rId15"/>
    <p:sldId id="28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8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5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03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84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69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16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16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6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70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13E6-E49B-4E9D-87AD-FE3C3C7B8BDA}" type="datetimeFigureOut">
              <a:rPr lang="it-IT" smtClean="0"/>
              <a:t>19/02/2017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4AE7-0482-41B8-8F43-15A32F237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02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LA MAGNIFICA PATRIA DELLA RIVIERA DEL GARDA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8554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/>
              <a:t>Il sistema dei turni nell’elezione dei deputati</a:t>
            </a:r>
            <a:br>
              <a:rPr lang="it-IT" sz="2400" b="1" dirty="0" smtClean="0"/>
            </a:br>
            <a:r>
              <a:rPr lang="it-IT" sz="2400" b="1" dirty="0" smtClean="0"/>
              <a:t>(organo esecutivo del consiglio)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L’avvicendamento nell’elezione dei deputati è ancora più articolato. I deputati vengono eletti, uno per quadra, quattro volte all’anno: a gennaio, ad aprile, a luglio ed a ottobre.</a:t>
            </a:r>
          </a:p>
          <a:p>
            <a:pPr marL="0" indent="0">
              <a:buNone/>
            </a:pPr>
            <a:r>
              <a:rPr lang="it-IT" sz="2400" dirty="0" smtClean="0"/>
              <a:t>Nel caso di Gargnano il sistema funziona così: in un ciclo di 6 anni vi sono 4x6=24 elezioni. 16 volte su 24 il deputato spetta a Gargnano, 6 volte a Tremosine e 2 a Limone.</a:t>
            </a:r>
          </a:p>
          <a:p>
            <a:pPr marL="0" indent="0">
              <a:buNone/>
            </a:pPr>
            <a:r>
              <a:rPr lang="it-IT" sz="2400" dirty="0" smtClean="0"/>
              <a:t>La stessa proporzione regola la rappresentanza comunale nell’elezione dei consiglieri e dei deputati (nel caso di questa quadra 66,6</a:t>
            </a:r>
            <a:r>
              <a:rPr lang="it-IT" sz="2400" dirty="0" smtClean="0"/>
              <a:t>% a Gargnano</a:t>
            </a:r>
            <a:r>
              <a:rPr lang="it-IT" sz="2400" dirty="0" smtClean="0"/>
              <a:t>, 25</a:t>
            </a:r>
            <a:r>
              <a:rPr lang="it-IT" sz="2400" dirty="0" smtClean="0"/>
              <a:t>% a </a:t>
            </a:r>
            <a:r>
              <a:rPr lang="it-IT" sz="2400" dirty="0" smtClean="0"/>
              <a:t>Tremosine e 8,3</a:t>
            </a:r>
            <a:r>
              <a:rPr lang="it-IT" sz="2400" dirty="0" smtClean="0"/>
              <a:t>% a </a:t>
            </a:r>
            <a:r>
              <a:rPr lang="it-IT" sz="2400" dirty="0" smtClean="0"/>
              <a:t>Limone).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3124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4330" y="388620"/>
            <a:ext cx="5303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Ruote erano schemi grafici che precisavano il ciclo dei turni nell’elezione dei consiglieri e dei deputati.</a:t>
            </a:r>
          </a:p>
          <a:p>
            <a:r>
              <a:rPr lang="it-IT" dirty="0" smtClean="0"/>
              <a:t>Questa è la ruota della quadra di Gargnano, che riassume quanto illustrato in precedenza.</a:t>
            </a:r>
          </a:p>
          <a:p>
            <a:r>
              <a:rPr lang="it-IT" dirty="0" smtClean="0"/>
              <a:t>Nei due cerchi più interni sono indicati gli anni e i mesi delle elezioni.</a:t>
            </a:r>
          </a:p>
          <a:p>
            <a:r>
              <a:rPr lang="it-IT" dirty="0" smtClean="0"/>
              <a:t>Nel cerchio </a:t>
            </a:r>
            <a:r>
              <a:rPr lang="it-IT" dirty="0"/>
              <a:t>più esterno sono indicati i turni comunali di elezione dei consiglieri, nel secondo </a:t>
            </a:r>
            <a:r>
              <a:rPr lang="it-IT" dirty="0" smtClean="0"/>
              <a:t>cerchio dall’esterno quelli per il deputato spettante alla quadra.</a:t>
            </a:r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68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5770" y="388620"/>
            <a:ext cx="52349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una quadra aveva molti comuni il sistema dei turni diventava molto articolato.</a:t>
            </a:r>
          </a:p>
          <a:p>
            <a:r>
              <a:rPr lang="it-IT" dirty="0" smtClean="0"/>
              <a:t>Questa è la ruota della quadra di Campagna (8 comunità). Anche qui nel cerchio più esterno i turni comunali di elezione dei consiglieri, nel secondo cerchio quelli per il deputato.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73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14400" y="1724891"/>
            <a:ext cx="355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suddivisione dell’estimo della comunità per quadre, decisa nel 1578 dal provveditore </a:t>
            </a:r>
            <a:r>
              <a:rPr lang="it-IT" dirty="0" err="1" smtClean="0"/>
              <a:t>Valier</a:t>
            </a:r>
            <a:endParaRPr lang="it-IT" dirty="0" smtClean="0"/>
          </a:p>
          <a:p>
            <a:r>
              <a:rPr lang="it-IT" dirty="0" smtClean="0"/>
              <a:t>(da DOMENICETTI, </a:t>
            </a:r>
            <a:r>
              <a:rPr lang="it-IT" i="1" dirty="0" smtClean="0"/>
              <a:t>Descrizione della Riviera di Salò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85" y="1724891"/>
            <a:ext cx="4995333" cy="31692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062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426027"/>
            <a:ext cx="11232573" cy="61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9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6809" y="467591"/>
            <a:ext cx="53513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6 QUADRE DELLA MAGNIFICA PATRIA</a:t>
            </a:r>
          </a:p>
          <a:p>
            <a:endParaRPr lang="it-IT" dirty="0"/>
          </a:p>
          <a:p>
            <a:r>
              <a:rPr lang="it-IT" dirty="0" smtClean="0"/>
              <a:t>La Magnifica Patria o Riviera era divisa in 6 quadre: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Gargnano (qui in blu)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Montagna (qui in giallo)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Maderno (qui in rosso)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Salò (qui in verde)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Valtenesi</a:t>
            </a:r>
            <a:r>
              <a:rPr lang="it-IT" dirty="0" smtClean="0"/>
              <a:t> (qui in viola)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Campagna (qui in celeste)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smtClean="0"/>
              <a:t>Tignale e Muslone, qui </a:t>
            </a:r>
            <a:r>
              <a:rPr lang="it-IT" smtClean="0"/>
              <a:t>in grigio, </a:t>
            </a:r>
            <a:r>
              <a:rPr lang="it-IT" dirty="0" smtClean="0"/>
              <a:t>erano completamente separate sotto il profilo fiscale e amministrativo, e in parte anche sotto quello giurisdizionale.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5433406" y="712470"/>
            <a:ext cx="681990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8991" y="332509"/>
            <a:ext cx="5185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SUDDIVISIONE ECCLESIASTICA</a:t>
            </a:r>
          </a:p>
          <a:p>
            <a:endParaRPr lang="it-IT" dirty="0"/>
          </a:p>
          <a:p>
            <a:r>
              <a:rPr lang="it-IT" dirty="0" smtClean="0"/>
              <a:t>La Riviera era un territorio di frontiera che, dal punto di vista religioso, era frazionato in 3 parti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porzione settentrionale e occidentale apparteneva alla diocesi di Brescia (</a:t>
            </a:r>
            <a:r>
              <a:rPr lang="it-IT" smtClean="0"/>
              <a:t>in arancione, </a:t>
            </a:r>
            <a:r>
              <a:rPr lang="it-IT" dirty="0" smtClean="0"/>
              <a:t>quadre di Gargnano, Maderno, Salò, Montagna e parte di Campagna).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porzione meridionale apparteneva alla diocesi di Verona (in verde, quadre di </a:t>
            </a:r>
            <a:r>
              <a:rPr lang="it-IT" dirty="0" err="1" smtClean="0"/>
              <a:t>Valtenesi</a:t>
            </a:r>
            <a:r>
              <a:rPr lang="it-IT" dirty="0" smtClean="0"/>
              <a:t> e parte di Campagna). Ancora oggi la diocesi di Verona si estende in un tratto della Lombardia.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Tignale apparteneva alla diocesi di </a:t>
            </a:r>
            <a:r>
              <a:rPr lang="it-IT" dirty="0" smtClean="0"/>
              <a:t>Trento (qui in celeste).</a:t>
            </a:r>
            <a:endParaRPr lang="it-IT" dirty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92" y="0"/>
            <a:ext cx="5336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59" y="498756"/>
            <a:ext cx="6795988" cy="59575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7982" y="613064"/>
            <a:ext cx="409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FRONTESPIZIO DI UNA EDIZIONE A STAMPA DEGLI STATUTI PROPRI DELLA COMUNITA’ DI RIVIERA (1626)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1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355"/>
            <a:ext cx="11949545" cy="56578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5409" y="270164"/>
            <a:ext cx="999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SCHEMA DEL CONSIGLIO DELLA COMUNITA’ DI RIVIERA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677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3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/>
              <a:t>Il sistema dei turni nell’elezione dei consiglieri all’interno delle quadre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Il consiglio della Magnifica Patria si rinnova per metà a gennaio e per metà a luglio Quindi ogni quadra </a:t>
            </a:r>
            <a:r>
              <a:rPr lang="it-IT" sz="2400" dirty="0" smtClean="0"/>
              <a:t>designa tre </a:t>
            </a:r>
            <a:r>
              <a:rPr lang="it-IT" sz="2400" dirty="0" smtClean="0"/>
              <a:t>rappresentanti a gennaio e tre a luglio. </a:t>
            </a:r>
          </a:p>
          <a:p>
            <a:pPr marL="0" indent="0">
              <a:buNone/>
            </a:pPr>
            <a:r>
              <a:rPr lang="it-IT" sz="2400" dirty="0" smtClean="0"/>
              <a:t>Sostanzialmente più un comune è importante, maggiore è la sua rappresentanza di governo.</a:t>
            </a:r>
          </a:p>
          <a:p>
            <a:pPr marL="0" indent="0">
              <a:buNone/>
            </a:pPr>
            <a:r>
              <a:rPr lang="it-IT" sz="2400" dirty="0" smtClean="0"/>
              <a:t>Ad esempio la quadra di Gargnano è composta di tre comuni: Gargnano, Limone e Tremosine. La regola per le elezioni è allora la seguente:</a:t>
            </a:r>
          </a:p>
          <a:p>
            <a:r>
              <a:rPr lang="it-IT" sz="2400" dirty="0" smtClean="0"/>
              <a:t>Gennaio degli anni pari: Gargnano elegge 1 consigliere, Tremosine 2 consiglieri.</a:t>
            </a:r>
          </a:p>
          <a:p>
            <a:r>
              <a:rPr lang="it-IT" sz="2400" dirty="0" smtClean="0"/>
              <a:t>Luglio degli anni pari: Gargnano elegge 3 consiglieri.</a:t>
            </a:r>
          </a:p>
          <a:p>
            <a:r>
              <a:rPr lang="it-IT" sz="2400" dirty="0" smtClean="0"/>
              <a:t>Gennaio degli anni dispari: Gargnano elegge 1 consigliere, Tremosine 1, Limone 1.</a:t>
            </a:r>
          </a:p>
          <a:p>
            <a:r>
              <a:rPr lang="it-IT" sz="2400" dirty="0" smtClean="0"/>
              <a:t>Luglio degli anni dispari: Gargnano elegge 3 consiglieri.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97270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601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LA MAGNIFICA PATRIA DELLA RIVIERA DEL GARDA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sistema dei turni nell’elezione dei consiglieri all’interno delle quadre</vt:lpstr>
      <vt:lpstr>Il sistema dei turni nell’elezione dei deputati (organo esecutivo del consiglio)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Mazzon</dc:creator>
  <cp:lastModifiedBy>Mazzon</cp:lastModifiedBy>
  <cp:revision>72</cp:revision>
  <dcterms:created xsi:type="dcterms:W3CDTF">2017-02-14T18:41:31Z</dcterms:created>
  <dcterms:modified xsi:type="dcterms:W3CDTF">2017-02-19T11:51:21Z</dcterms:modified>
</cp:coreProperties>
</file>